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7"/>
    <p:sldId id="257" r:id="rId68"/>
    <p:sldId id="258" r:id="rId69"/>
    <p:sldId id="259" r:id="rId70"/>
    <p:sldId id="260" r:id="rId71"/>
    <p:sldId id="261" r:id="rId72"/>
    <p:sldId id="262" r:id="rId73"/>
    <p:sldId id="263" r:id="rId74"/>
    <p:sldId id="264" r:id="rId75"/>
    <p:sldId id="265" r:id="rId76"/>
    <p:sldId id="266" r:id="rId77"/>
    <p:sldId id="267" r:id="rId78"/>
    <p:sldId id="268" r:id="rId79"/>
    <p:sldId id="269" r:id="rId80"/>
    <p:sldId id="270" r:id="rId81"/>
    <p:sldId id="271" r:id="rId82"/>
    <p:sldId id="272" r:id="rId83"/>
    <p:sldId id="273" r:id="rId84"/>
    <p:sldId id="274" r:id="rId85"/>
    <p:sldId id="275" r:id="rId86"/>
    <p:sldId id="276" r:id="rId87"/>
    <p:sldId id="277" r:id="rId88"/>
    <p:sldId id="278" r:id="rId89"/>
    <p:sldId id="279" r:id="rId90"/>
    <p:sldId id="280" r:id="rId91"/>
    <p:sldId id="281" r:id="rId92"/>
    <p:sldId id="282" r:id="rId93"/>
    <p:sldId id="283" r:id="rId94"/>
    <p:sldId id="284" r:id="rId95"/>
    <p:sldId id="285" r:id="rId96"/>
    <p:sldId id="286" r:id="rId97"/>
    <p:sldId id="287" r:id="rId98"/>
    <p:sldId id="288" r:id="rId99"/>
    <p:sldId id="289" r:id="rId10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Roboto Condensed" charset="1" panose="02000000000000000000"/>
      <p:regular r:id="rId14"/>
    </p:embeddedFont>
    <p:embeddedFont>
      <p:font typeface="Roboto Condensed Bold" charset="1" panose="02000000000000000000"/>
      <p:regular r:id="rId15"/>
    </p:embeddedFont>
    <p:embeddedFont>
      <p:font typeface="Roboto Condensed Italics" charset="1" panose="02000000000000000000"/>
      <p:regular r:id="rId16"/>
    </p:embeddedFont>
    <p:embeddedFont>
      <p:font typeface="Roboto Condensed Bold Italics" charset="1" panose="02000000000000000000"/>
      <p:regular r:id="rId17"/>
    </p:embeddedFont>
    <p:embeddedFont>
      <p:font typeface="League Spartan" charset="1" panose="00000800000000000000"/>
      <p:regular r:id="rId18"/>
    </p:embeddedFont>
    <p:embeddedFont>
      <p:font typeface="Mokoto" charset="1" panose="00000000000000000000"/>
      <p:regular r:id="rId19"/>
    </p:embeddedFont>
    <p:embeddedFont>
      <p:font typeface="Squada One" charset="1" panose="02000000000000000000"/>
      <p:regular r:id="rId20"/>
    </p:embeddedFont>
    <p:embeddedFont>
      <p:font typeface="Decalotype" charset="1" panose="00000500000000000000"/>
      <p:regular r:id="rId21"/>
    </p:embeddedFont>
    <p:embeddedFont>
      <p:font typeface="Decalotype Bold" charset="1" panose="00000800000000000000"/>
      <p:regular r:id="rId22"/>
    </p:embeddedFont>
    <p:embeddedFont>
      <p:font typeface="Decalotype Italics" charset="1" panose="00000500000000000000"/>
      <p:regular r:id="rId23"/>
    </p:embeddedFont>
    <p:embeddedFont>
      <p:font typeface="Decalotype Bold Italics" charset="1" panose="00000800000000000000"/>
      <p:regular r:id="rId24"/>
    </p:embeddedFont>
    <p:embeddedFont>
      <p:font typeface="Decalotype Light" charset="1" panose="00000400000000000000"/>
      <p:regular r:id="rId25"/>
    </p:embeddedFont>
    <p:embeddedFont>
      <p:font typeface="Decalotype Light Italics" charset="1" panose="00000400000000000000"/>
      <p:regular r:id="rId26"/>
    </p:embeddedFont>
    <p:embeddedFont>
      <p:font typeface="Decalotype Medium" charset="1" panose="00000600000000000000"/>
      <p:regular r:id="rId27"/>
    </p:embeddedFont>
    <p:embeddedFont>
      <p:font typeface="Decalotype Medium Italics" charset="1" panose="00000600000000000000"/>
      <p:regular r:id="rId28"/>
    </p:embeddedFont>
    <p:embeddedFont>
      <p:font typeface="Decalotype Semi-Bold" charset="1" panose="00000700000000000000"/>
      <p:regular r:id="rId29"/>
    </p:embeddedFont>
    <p:embeddedFont>
      <p:font typeface="Decalotype Semi-Bold Italics" charset="1" panose="00000700000000000000"/>
      <p:regular r:id="rId30"/>
    </p:embeddedFont>
    <p:embeddedFont>
      <p:font typeface="Decalotype Ultra-Bold" charset="1" panose="00000900000000000000"/>
      <p:regular r:id="rId31"/>
    </p:embeddedFont>
    <p:embeddedFont>
      <p:font typeface="Decalotype Ultra-Bold Italics" charset="1" panose="00000900000000000000"/>
      <p:regular r:id="rId32"/>
    </p:embeddedFont>
    <p:embeddedFont>
      <p:font typeface="Decalotype Heavy" charset="1" panose="00000A00000000000000"/>
      <p:regular r:id="rId33"/>
    </p:embeddedFont>
    <p:embeddedFont>
      <p:font typeface="Decalotype Heavy Italics" charset="1" panose="00000A00000000000000"/>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Canva Sans Italics" charset="1" panose="020B0503030501040103"/>
      <p:regular r:id="rId37"/>
    </p:embeddedFont>
    <p:embeddedFont>
      <p:font typeface="Canva Sans Bold Italics" charset="1" panose="020B0803030501040103"/>
      <p:regular r:id="rId38"/>
    </p:embeddedFont>
    <p:embeddedFont>
      <p:font typeface="Canva Sans Medium" charset="1" panose="020B0603030501040103"/>
      <p:regular r:id="rId39"/>
    </p:embeddedFont>
    <p:embeddedFont>
      <p:font typeface="Canva Sans Medium Italics" charset="1" panose="020B0603030501040103"/>
      <p:regular r:id="rId40"/>
    </p:embeddedFont>
    <p:embeddedFont>
      <p:font typeface="Open Sans" charset="1" panose="020B0606030504020204"/>
      <p:regular r:id="rId41"/>
    </p:embeddedFont>
    <p:embeddedFont>
      <p:font typeface="Open Sans Bold" charset="1" panose="020B0806030504020204"/>
      <p:regular r:id="rId42"/>
    </p:embeddedFont>
    <p:embeddedFont>
      <p:font typeface="Open Sans Italics" charset="1" panose="020B0606030504020204"/>
      <p:regular r:id="rId43"/>
    </p:embeddedFont>
    <p:embeddedFont>
      <p:font typeface="Open Sans Bold Italics" charset="1" panose="020B0806030504020204"/>
      <p:regular r:id="rId44"/>
    </p:embeddedFont>
    <p:embeddedFont>
      <p:font typeface="Open Sans Light" charset="1" panose="020B0306030504020204"/>
      <p:regular r:id="rId45"/>
    </p:embeddedFont>
    <p:embeddedFont>
      <p:font typeface="Open Sans Light Italics" charset="1" panose="020B0306030504020204"/>
      <p:regular r:id="rId46"/>
    </p:embeddedFont>
    <p:embeddedFont>
      <p:font typeface="Open Sans Ultra-Bold" charset="1" panose="00000000000000000000"/>
      <p:regular r:id="rId47"/>
    </p:embeddedFont>
    <p:embeddedFont>
      <p:font typeface="Open Sans Ultra-Bold Italics" charset="1" panose="00000000000000000000"/>
      <p:regular r:id="rId48"/>
    </p:embeddedFont>
    <p:embeddedFont>
      <p:font typeface="Montserrat" charset="1" panose="00000500000000000000"/>
      <p:regular r:id="rId49"/>
    </p:embeddedFont>
    <p:embeddedFont>
      <p:font typeface="Montserrat Bold" charset="1" panose="00000800000000000000"/>
      <p:regular r:id="rId50"/>
    </p:embeddedFont>
    <p:embeddedFont>
      <p:font typeface="Montserrat Italics" charset="1" panose="00000500000000000000"/>
      <p:regular r:id="rId51"/>
    </p:embeddedFont>
    <p:embeddedFont>
      <p:font typeface="Montserrat Bold Italics" charset="1" panose="00000800000000000000"/>
      <p:regular r:id="rId52"/>
    </p:embeddedFont>
    <p:embeddedFont>
      <p:font typeface="Montserrat Thin" charset="1" panose="00000300000000000000"/>
      <p:regular r:id="rId53"/>
    </p:embeddedFont>
    <p:embeddedFont>
      <p:font typeface="Montserrat Thin Italics" charset="1" panose="00000300000000000000"/>
      <p:regular r:id="rId54"/>
    </p:embeddedFont>
    <p:embeddedFont>
      <p:font typeface="Montserrat Extra-Light" charset="1" panose="00000300000000000000"/>
      <p:regular r:id="rId55"/>
    </p:embeddedFont>
    <p:embeddedFont>
      <p:font typeface="Montserrat Extra-Light Italics" charset="1" panose="00000300000000000000"/>
      <p:regular r:id="rId56"/>
    </p:embeddedFont>
    <p:embeddedFont>
      <p:font typeface="Montserrat Light" charset="1" panose="00000400000000000000"/>
      <p:regular r:id="rId57"/>
    </p:embeddedFont>
    <p:embeddedFont>
      <p:font typeface="Montserrat Light Italics" charset="1" panose="00000400000000000000"/>
      <p:regular r:id="rId58"/>
    </p:embeddedFont>
    <p:embeddedFont>
      <p:font typeface="Montserrat Medium" charset="1" panose="00000600000000000000"/>
      <p:regular r:id="rId59"/>
    </p:embeddedFont>
    <p:embeddedFont>
      <p:font typeface="Montserrat Medium Italics" charset="1" panose="00000600000000000000"/>
      <p:regular r:id="rId60"/>
    </p:embeddedFont>
    <p:embeddedFont>
      <p:font typeface="Montserrat Semi-Bold" charset="1" panose="00000700000000000000"/>
      <p:regular r:id="rId61"/>
    </p:embeddedFont>
    <p:embeddedFont>
      <p:font typeface="Montserrat Semi-Bold Italics" charset="1" panose="00000700000000000000"/>
      <p:regular r:id="rId62"/>
    </p:embeddedFont>
    <p:embeddedFont>
      <p:font typeface="Montserrat Ultra-Bold" charset="1" panose="00000900000000000000"/>
      <p:regular r:id="rId63"/>
    </p:embeddedFont>
    <p:embeddedFont>
      <p:font typeface="Montserrat Ultra-Bold Italics" charset="1" panose="00000900000000000000"/>
      <p:regular r:id="rId64"/>
    </p:embeddedFont>
    <p:embeddedFont>
      <p:font typeface="Montserrat Heavy" charset="1" panose="00000A00000000000000"/>
      <p:regular r:id="rId65"/>
    </p:embeddedFont>
    <p:embeddedFont>
      <p:font typeface="Montserrat Heavy Italics" charset="1" panose="00000A0000000000000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34.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slides/slide1.xml" Type="http://schemas.openxmlformats.org/officeDocument/2006/relationships/slide"/><Relationship Id="rId68" Target="slides/slide2.xml" Type="http://schemas.openxmlformats.org/officeDocument/2006/relationships/slide"/><Relationship Id="rId69" Target="slides/slide3.xml" Type="http://schemas.openxmlformats.org/officeDocument/2006/relationships/slide"/><Relationship Id="rId7" Target="fonts/font7.fntdata" Type="http://schemas.openxmlformats.org/officeDocument/2006/relationships/font"/><Relationship Id="rId70" Target="slides/slide4.xml" Type="http://schemas.openxmlformats.org/officeDocument/2006/relationships/slide"/><Relationship Id="rId71" Target="slides/slide5.xml" Type="http://schemas.openxmlformats.org/officeDocument/2006/relationships/slide"/><Relationship Id="rId72" Target="slides/slide6.xml" Type="http://schemas.openxmlformats.org/officeDocument/2006/relationships/slide"/><Relationship Id="rId73" Target="slides/slide7.xml" Type="http://schemas.openxmlformats.org/officeDocument/2006/relationships/slide"/><Relationship Id="rId74" Target="slides/slide8.xml" Type="http://schemas.openxmlformats.org/officeDocument/2006/relationships/slide"/><Relationship Id="rId75" Target="slides/slide9.xml" Type="http://schemas.openxmlformats.org/officeDocument/2006/relationships/slide"/><Relationship Id="rId76" Target="slides/slide10.xml" Type="http://schemas.openxmlformats.org/officeDocument/2006/relationships/slide"/><Relationship Id="rId77" Target="slides/slide11.xml" Type="http://schemas.openxmlformats.org/officeDocument/2006/relationships/slide"/><Relationship Id="rId78" Target="slides/slide12.xml" Type="http://schemas.openxmlformats.org/officeDocument/2006/relationships/slide"/><Relationship Id="rId79" Target="slides/slide13.xml" Type="http://schemas.openxmlformats.org/officeDocument/2006/relationships/slide"/><Relationship Id="rId8" Target="fonts/font8.fntdata" Type="http://schemas.openxmlformats.org/officeDocument/2006/relationships/font"/><Relationship Id="rId80" Target="slides/slide14.xml" Type="http://schemas.openxmlformats.org/officeDocument/2006/relationships/slide"/><Relationship Id="rId81" Target="slides/slide15.xml" Type="http://schemas.openxmlformats.org/officeDocument/2006/relationships/slide"/><Relationship Id="rId82" Target="slides/slide16.xml" Type="http://schemas.openxmlformats.org/officeDocument/2006/relationships/slide"/><Relationship Id="rId83" Target="slides/slide17.xml" Type="http://schemas.openxmlformats.org/officeDocument/2006/relationships/slide"/><Relationship Id="rId84" Target="slides/slide18.xml" Type="http://schemas.openxmlformats.org/officeDocument/2006/relationships/slide"/><Relationship Id="rId85" Target="slides/slide19.xml" Type="http://schemas.openxmlformats.org/officeDocument/2006/relationships/slide"/><Relationship Id="rId86" Target="slides/slide20.xml" Type="http://schemas.openxmlformats.org/officeDocument/2006/relationships/slide"/><Relationship Id="rId87" Target="slides/slide21.xml" Type="http://schemas.openxmlformats.org/officeDocument/2006/relationships/slide"/><Relationship Id="rId88" Target="slides/slide22.xml" Type="http://schemas.openxmlformats.org/officeDocument/2006/relationships/slide"/><Relationship Id="rId89" Target="slides/slide23.xml" Type="http://schemas.openxmlformats.org/officeDocument/2006/relationships/slide"/><Relationship Id="rId9" Target="fonts/font9.fntdata" Type="http://schemas.openxmlformats.org/officeDocument/2006/relationships/font"/><Relationship Id="rId90" Target="slides/slide24.xml" Type="http://schemas.openxmlformats.org/officeDocument/2006/relationships/slide"/><Relationship Id="rId91" Target="slides/slide25.xml" Type="http://schemas.openxmlformats.org/officeDocument/2006/relationships/slide"/><Relationship Id="rId92" Target="slides/slide26.xml" Type="http://schemas.openxmlformats.org/officeDocument/2006/relationships/slide"/><Relationship Id="rId93" Target="slides/slide27.xml" Type="http://schemas.openxmlformats.org/officeDocument/2006/relationships/slide"/><Relationship Id="rId94" Target="slides/slide28.xml" Type="http://schemas.openxmlformats.org/officeDocument/2006/relationships/slide"/><Relationship Id="rId95" Target="slides/slide29.xml" Type="http://schemas.openxmlformats.org/officeDocument/2006/relationships/slide"/><Relationship Id="rId96" Target="slides/slide30.xml" Type="http://schemas.openxmlformats.org/officeDocument/2006/relationships/slide"/><Relationship Id="rId97" Target="slides/slide31.xml" Type="http://schemas.openxmlformats.org/officeDocument/2006/relationships/slide"/><Relationship Id="rId98" Target="slides/slide32.xml" Type="http://schemas.openxmlformats.org/officeDocument/2006/relationships/slide"/><Relationship Id="rId99" Target="slides/slide33.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8.png" Type="http://schemas.openxmlformats.org/officeDocument/2006/relationships/image"/><Relationship Id="rId4"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5.pn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5.pn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5.pn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877875" y="0"/>
            <a:ext cx="9410125" cy="9410125"/>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6350000" y="0"/>
                  </a:moveTo>
                  <a:cubicBezTo>
                    <a:pt x="6350000" y="3506470"/>
                    <a:pt x="3506470" y="6350000"/>
                    <a:pt x="0" y="6350000"/>
                  </a:cubicBezTo>
                  <a:lnTo>
                    <a:pt x="0" y="0"/>
                  </a:lnTo>
                  <a:lnTo>
                    <a:pt x="6350000" y="0"/>
                  </a:lnTo>
                  <a:close/>
                </a:path>
              </a:pathLst>
            </a:custGeom>
            <a:blipFill>
              <a:blip r:embed="rId4"/>
              <a:stretch>
                <a:fillRect l="-17340" t="0" r="-17340"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32961" t="0" r="-32961" b="0"/>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028700" y="5930074"/>
            <a:ext cx="7157940" cy="1552575"/>
          </a:xfrm>
          <a:prstGeom prst="rect">
            <a:avLst/>
          </a:prstGeom>
        </p:spPr>
        <p:txBody>
          <a:bodyPr anchor="t" rtlCol="false" tIns="0" lIns="0" bIns="0" rIns="0">
            <a:spAutoFit/>
          </a:bodyPr>
          <a:lstStyle/>
          <a:p>
            <a:pPr>
              <a:lnSpc>
                <a:spcPts val="12599"/>
              </a:lnSpc>
            </a:pPr>
            <a:r>
              <a:rPr lang="en-US" sz="9000">
                <a:solidFill>
                  <a:srgbClr val="D9EAF3"/>
                </a:solidFill>
                <a:latin typeface="Roboto Condensed Bold"/>
              </a:rPr>
              <a:t>Telco Company</a:t>
            </a:r>
          </a:p>
        </p:txBody>
      </p:sp>
      <p:sp>
        <p:nvSpPr>
          <p:cNvPr name="TextBox 13" id="13"/>
          <p:cNvSpPr txBox="true"/>
          <p:nvPr/>
        </p:nvSpPr>
        <p:spPr>
          <a:xfrm rot="0">
            <a:off x="1028700" y="7331429"/>
            <a:ext cx="9448570" cy="1460501"/>
          </a:xfrm>
          <a:prstGeom prst="rect">
            <a:avLst/>
          </a:prstGeom>
        </p:spPr>
        <p:txBody>
          <a:bodyPr anchor="t" rtlCol="false" tIns="0" lIns="0" bIns="0" rIns="0">
            <a:spAutoFit/>
          </a:bodyPr>
          <a:lstStyle/>
          <a:p>
            <a:pPr>
              <a:lnSpc>
                <a:spcPts val="11899"/>
              </a:lnSpc>
            </a:pPr>
            <a:r>
              <a:rPr lang="en-US" sz="8499">
                <a:solidFill>
                  <a:srgbClr val="509FCB"/>
                </a:solidFill>
                <a:latin typeface="Roboto Condensed Bold"/>
              </a:rPr>
              <a:t>Churn Analysis</a:t>
            </a:r>
          </a:p>
        </p:txBody>
      </p:sp>
      <p:sp>
        <p:nvSpPr>
          <p:cNvPr name="TextBox 14" id="14"/>
          <p:cNvSpPr txBox="true"/>
          <p:nvPr/>
        </p:nvSpPr>
        <p:spPr>
          <a:xfrm rot="0">
            <a:off x="1028700" y="8981500"/>
            <a:ext cx="7157940" cy="771525"/>
          </a:xfrm>
          <a:prstGeom prst="rect">
            <a:avLst/>
          </a:prstGeom>
        </p:spPr>
        <p:txBody>
          <a:bodyPr anchor="t" rtlCol="false" tIns="0" lIns="0" bIns="0" rIns="0">
            <a:spAutoFit/>
          </a:bodyPr>
          <a:lstStyle/>
          <a:p>
            <a:pPr>
              <a:lnSpc>
                <a:spcPts val="6299"/>
              </a:lnSpc>
            </a:pPr>
            <a:r>
              <a:rPr lang="en-US" sz="4500">
                <a:solidFill>
                  <a:srgbClr val="D9EAF3"/>
                </a:solidFill>
                <a:latin typeface="League Spartan"/>
              </a:rPr>
              <a:t>By Az Zahra Syahida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1028700"/>
            <a:ext cx="14050420" cy="8229600"/>
            <a:chOff x="0" y="0"/>
            <a:chExt cx="3700522" cy="2167467"/>
          </a:xfrm>
        </p:grpSpPr>
        <p:sp>
          <p:nvSpPr>
            <p:cNvPr name="Freeform 4" id="4"/>
            <p:cNvSpPr/>
            <p:nvPr/>
          </p:nvSpPr>
          <p:spPr>
            <a:xfrm flipH="false" flipV="false" rot="0">
              <a:off x="0" y="0"/>
              <a:ext cx="3700522" cy="2167467"/>
            </a:xfrm>
            <a:custGeom>
              <a:avLst/>
              <a:gdLst/>
              <a:ahLst/>
              <a:cxnLst/>
              <a:rect r="r" b="b" t="t" l="l"/>
              <a:pathLst>
                <a:path h="2167467" w="3700522">
                  <a:moveTo>
                    <a:pt x="32510" y="0"/>
                  </a:moveTo>
                  <a:lnTo>
                    <a:pt x="3668013" y="0"/>
                  </a:lnTo>
                  <a:cubicBezTo>
                    <a:pt x="3676634" y="0"/>
                    <a:pt x="3684904" y="3425"/>
                    <a:pt x="3691000" y="9522"/>
                  </a:cubicBezTo>
                  <a:cubicBezTo>
                    <a:pt x="3697097" y="15619"/>
                    <a:pt x="3700522" y="23888"/>
                    <a:pt x="3700522" y="32510"/>
                  </a:cubicBezTo>
                  <a:lnTo>
                    <a:pt x="3700522" y="2134957"/>
                  </a:lnTo>
                  <a:cubicBezTo>
                    <a:pt x="3700522" y="2152912"/>
                    <a:pt x="3685967" y="2167467"/>
                    <a:pt x="3668013" y="2167467"/>
                  </a:cubicBezTo>
                  <a:lnTo>
                    <a:pt x="32510" y="2167467"/>
                  </a:lnTo>
                  <a:cubicBezTo>
                    <a:pt x="23888" y="2167467"/>
                    <a:pt x="15619" y="2164042"/>
                    <a:pt x="9522" y="2157945"/>
                  </a:cubicBezTo>
                  <a:cubicBezTo>
                    <a:pt x="3425" y="2151848"/>
                    <a:pt x="0" y="2143579"/>
                    <a:pt x="0" y="2134957"/>
                  </a:cubicBezTo>
                  <a:lnTo>
                    <a:pt x="0" y="32510"/>
                  </a:lnTo>
                  <a:cubicBezTo>
                    <a:pt x="0" y="14555"/>
                    <a:pt x="14555" y="0"/>
                    <a:pt x="3251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700522"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3"/>
            <a:stretch>
              <a:fillRect l="0" t="0" r="-21630" b="-396940"/>
            </a:stretch>
          </a:blipFill>
        </p:spPr>
      </p:sp>
      <p:sp>
        <p:nvSpPr>
          <p:cNvPr name="Freeform 7" id="7"/>
          <p:cNvSpPr/>
          <p:nvPr/>
        </p:nvSpPr>
        <p:spPr>
          <a:xfrm flipH="true" flipV="true" rot="5400000">
            <a:off x="14698968" y="1795712"/>
            <a:ext cx="5785110" cy="1392953"/>
          </a:xfrm>
          <a:custGeom>
            <a:avLst/>
            <a:gdLst/>
            <a:ahLst/>
            <a:cxnLst/>
            <a:rect r="r" b="b" t="t" l="l"/>
            <a:pathLst>
              <a:path h="1392953" w="5785110">
                <a:moveTo>
                  <a:pt x="5785111" y="1392953"/>
                </a:moveTo>
                <a:lnTo>
                  <a:pt x="0" y="1392953"/>
                </a:lnTo>
                <a:lnTo>
                  <a:pt x="0" y="0"/>
                </a:lnTo>
                <a:lnTo>
                  <a:pt x="5785111" y="0"/>
                </a:lnTo>
                <a:lnTo>
                  <a:pt x="5785111" y="1392953"/>
                </a:lnTo>
                <a:close/>
              </a:path>
            </a:pathLst>
          </a:custGeom>
          <a:blipFill>
            <a:blip r:embed="rId3"/>
            <a:stretch>
              <a:fillRect l="0" t="0" r="-21630" b="-396940"/>
            </a:stretch>
          </a:blipFill>
        </p:spPr>
      </p:sp>
      <p:sp>
        <p:nvSpPr>
          <p:cNvPr name="Freeform 8" id="8"/>
          <p:cNvSpPr/>
          <p:nvPr/>
        </p:nvSpPr>
        <p:spPr>
          <a:xfrm flipH="false" flipV="false" rot="0">
            <a:off x="2837018" y="2492188"/>
            <a:ext cx="7344683" cy="5856474"/>
          </a:xfrm>
          <a:custGeom>
            <a:avLst/>
            <a:gdLst/>
            <a:ahLst/>
            <a:cxnLst/>
            <a:rect r="r" b="b" t="t" l="l"/>
            <a:pathLst>
              <a:path h="5856474" w="7344683">
                <a:moveTo>
                  <a:pt x="0" y="0"/>
                </a:moveTo>
                <a:lnTo>
                  <a:pt x="7344683" y="0"/>
                </a:lnTo>
                <a:lnTo>
                  <a:pt x="7344683" y="5856475"/>
                </a:lnTo>
                <a:lnTo>
                  <a:pt x="0" y="5856475"/>
                </a:lnTo>
                <a:lnTo>
                  <a:pt x="0" y="0"/>
                </a:lnTo>
                <a:close/>
              </a:path>
            </a:pathLst>
          </a:custGeom>
          <a:blipFill>
            <a:blip r:embed="rId4"/>
            <a:stretch>
              <a:fillRect l="0" t="0" r="0" b="0"/>
            </a:stretch>
          </a:blipFill>
        </p:spPr>
      </p:sp>
      <p:sp>
        <p:nvSpPr>
          <p:cNvPr name="TextBox 9" id="9"/>
          <p:cNvSpPr txBox="true"/>
          <p:nvPr/>
        </p:nvSpPr>
        <p:spPr>
          <a:xfrm rot="0">
            <a:off x="3451908" y="1199313"/>
            <a:ext cx="11100914" cy="679450"/>
          </a:xfrm>
          <a:prstGeom prst="rect">
            <a:avLst/>
          </a:prstGeom>
        </p:spPr>
        <p:txBody>
          <a:bodyPr anchor="t" rtlCol="false" tIns="0" lIns="0" bIns="0" rIns="0">
            <a:spAutoFit/>
          </a:bodyPr>
          <a:lstStyle/>
          <a:p>
            <a:pPr algn="ctr" marL="0" indent="0" lvl="0">
              <a:lnSpc>
                <a:spcPts val="5599"/>
              </a:lnSpc>
            </a:pPr>
            <a:r>
              <a:rPr lang="en-US" sz="3999">
                <a:solidFill>
                  <a:srgbClr val="FFFFFF"/>
                </a:solidFill>
                <a:latin typeface="Montserrat Classic Bold"/>
              </a:rPr>
              <a:t>Explarotory Data Analysis</a:t>
            </a:r>
          </a:p>
        </p:txBody>
      </p:sp>
      <p:sp>
        <p:nvSpPr>
          <p:cNvPr name="TextBox 10" id="10"/>
          <p:cNvSpPr txBox="true"/>
          <p:nvPr/>
        </p:nvSpPr>
        <p:spPr>
          <a:xfrm rot="0">
            <a:off x="10452133" y="4389120"/>
            <a:ext cx="5097737" cy="1099185"/>
          </a:xfrm>
          <a:prstGeom prst="rect">
            <a:avLst/>
          </a:prstGeom>
        </p:spPr>
        <p:txBody>
          <a:bodyPr anchor="t" rtlCol="false" tIns="0" lIns="0" bIns="0" rIns="0">
            <a:spAutoFit/>
          </a:bodyPr>
          <a:lstStyle/>
          <a:p>
            <a:pPr algn="r">
              <a:lnSpc>
                <a:spcPts val="2940"/>
              </a:lnSpc>
              <a:spcBef>
                <a:spcPct val="0"/>
              </a:spcBef>
            </a:pPr>
            <a:r>
              <a:rPr lang="en-US" sz="2100">
                <a:solidFill>
                  <a:srgbClr val="FFFFFF"/>
                </a:solidFill>
                <a:latin typeface="Montserrat Classic"/>
              </a:rPr>
              <a:t>-Meskipun sempat terjadi penurunan, segmen 6 tetap memiliki persentase Tidak Churn tertinggi sebesar 25,30%.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1028700"/>
            <a:ext cx="14050420" cy="8229600"/>
            <a:chOff x="0" y="0"/>
            <a:chExt cx="3700522" cy="2167467"/>
          </a:xfrm>
        </p:grpSpPr>
        <p:sp>
          <p:nvSpPr>
            <p:cNvPr name="Freeform 4" id="4"/>
            <p:cNvSpPr/>
            <p:nvPr/>
          </p:nvSpPr>
          <p:spPr>
            <a:xfrm flipH="false" flipV="false" rot="0">
              <a:off x="0" y="0"/>
              <a:ext cx="3700522" cy="2167467"/>
            </a:xfrm>
            <a:custGeom>
              <a:avLst/>
              <a:gdLst/>
              <a:ahLst/>
              <a:cxnLst/>
              <a:rect r="r" b="b" t="t" l="l"/>
              <a:pathLst>
                <a:path h="2167467" w="3700522">
                  <a:moveTo>
                    <a:pt x="32510" y="0"/>
                  </a:moveTo>
                  <a:lnTo>
                    <a:pt x="3668013" y="0"/>
                  </a:lnTo>
                  <a:cubicBezTo>
                    <a:pt x="3676634" y="0"/>
                    <a:pt x="3684904" y="3425"/>
                    <a:pt x="3691000" y="9522"/>
                  </a:cubicBezTo>
                  <a:cubicBezTo>
                    <a:pt x="3697097" y="15619"/>
                    <a:pt x="3700522" y="23888"/>
                    <a:pt x="3700522" y="32510"/>
                  </a:cubicBezTo>
                  <a:lnTo>
                    <a:pt x="3700522" y="2134957"/>
                  </a:lnTo>
                  <a:cubicBezTo>
                    <a:pt x="3700522" y="2152912"/>
                    <a:pt x="3685967" y="2167467"/>
                    <a:pt x="3668013" y="2167467"/>
                  </a:cubicBezTo>
                  <a:lnTo>
                    <a:pt x="32510" y="2167467"/>
                  </a:lnTo>
                  <a:cubicBezTo>
                    <a:pt x="23888" y="2167467"/>
                    <a:pt x="15619" y="2164042"/>
                    <a:pt x="9522" y="2157945"/>
                  </a:cubicBezTo>
                  <a:cubicBezTo>
                    <a:pt x="3425" y="2151848"/>
                    <a:pt x="0" y="2143579"/>
                    <a:pt x="0" y="2134957"/>
                  </a:cubicBezTo>
                  <a:lnTo>
                    <a:pt x="0" y="32510"/>
                  </a:lnTo>
                  <a:cubicBezTo>
                    <a:pt x="0" y="14555"/>
                    <a:pt x="14555" y="0"/>
                    <a:pt x="3251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700522"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3"/>
            <a:stretch>
              <a:fillRect l="0" t="0" r="-21630" b="-396940"/>
            </a:stretch>
          </a:blipFill>
        </p:spPr>
      </p:sp>
      <p:sp>
        <p:nvSpPr>
          <p:cNvPr name="Freeform 7" id="7"/>
          <p:cNvSpPr/>
          <p:nvPr/>
        </p:nvSpPr>
        <p:spPr>
          <a:xfrm flipH="true" flipV="true" rot="5400000">
            <a:off x="14698968" y="1795712"/>
            <a:ext cx="5785110" cy="1392953"/>
          </a:xfrm>
          <a:custGeom>
            <a:avLst/>
            <a:gdLst/>
            <a:ahLst/>
            <a:cxnLst/>
            <a:rect r="r" b="b" t="t" l="l"/>
            <a:pathLst>
              <a:path h="1392953" w="5785110">
                <a:moveTo>
                  <a:pt x="5785111" y="1392953"/>
                </a:moveTo>
                <a:lnTo>
                  <a:pt x="0" y="1392953"/>
                </a:lnTo>
                <a:lnTo>
                  <a:pt x="0" y="0"/>
                </a:lnTo>
                <a:lnTo>
                  <a:pt x="5785111" y="0"/>
                </a:lnTo>
                <a:lnTo>
                  <a:pt x="5785111" y="1392953"/>
                </a:lnTo>
                <a:close/>
              </a:path>
            </a:pathLst>
          </a:custGeom>
          <a:blipFill>
            <a:blip r:embed="rId3"/>
            <a:stretch>
              <a:fillRect l="0" t="0" r="-21630" b="-396940"/>
            </a:stretch>
          </a:blipFill>
        </p:spPr>
      </p:sp>
      <p:sp>
        <p:nvSpPr>
          <p:cNvPr name="Freeform 8" id="8"/>
          <p:cNvSpPr/>
          <p:nvPr/>
        </p:nvSpPr>
        <p:spPr>
          <a:xfrm flipH="false" flipV="false" rot="0">
            <a:off x="2361684" y="2492188"/>
            <a:ext cx="7344683" cy="5856474"/>
          </a:xfrm>
          <a:custGeom>
            <a:avLst/>
            <a:gdLst/>
            <a:ahLst/>
            <a:cxnLst/>
            <a:rect r="r" b="b" t="t" l="l"/>
            <a:pathLst>
              <a:path h="5856474" w="7344683">
                <a:moveTo>
                  <a:pt x="0" y="0"/>
                </a:moveTo>
                <a:lnTo>
                  <a:pt x="7344683" y="0"/>
                </a:lnTo>
                <a:lnTo>
                  <a:pt x="7344683" y="5856475"/>
                </a:lnTo>
                <a:lnTo>
                  <a:pt x="0" y="5856475"/>
                </a:lnTo>
                <a:lnTo>
                  <a:pt x="0" y="0"/>
                </a:lnTo>
                <a:close/>
              </a:path>
            </a:pathLst>
          </a:custGeom>
          <a:blipFill>
            <a:blip r:embed="rId4"/>
            <a:stretch>
              <a:fillRect l="0" t="0" r="0" b="0"/>
            </a:stretch>
          </a:blipFill>
        </p:spPr>
      </p:sp>
      <p:sp>
        <p:nvSpPr>
          <p:cNvPr name="TextBox 9" id="9"/>
          <p:cNvSpPr txBox="true"/>
          <p:nvPr/>
        </p:nvSpPr>
        <p:spPr>
          <a:xfrm rot="0">
            <a:off x="3451908" y="1199313"/>
            <a:ext cx="11100914" cy="679450"/>
          </a:xfrm>
          <a:prstGeom prst="rect">
            <a:avLst/>
          </a:prstGeom>
        </p:spPr>
        <p:txBody>
          <a:bodyPr anchor="t" rtlCol="false" tIns="0" lIns="0" bIns="0" rIns="0">
            <a:spAutoFit/>
          </a:bodyPr>
          <a:lstStyle/>
          <a:p>
            <a:pPr algn="ctr" marL="0" indent="0" lvl="0">
              <a:lnSpc>
                <a:spcPts val="5599"/>
              </a:lnSpc>
            </a:pPr>
            <a:r>
              <a:rPr lang="en-US" sz="3999">
                <a:solidFill>
                  <a:srgbClr val="FFFFFF"/>
                </a:solidFill>
                <a:latin typeface="Montserrat Classic Bold"/>
              </a:rPr>
              <a:t>Explarotory Data Analysis</a:t>
            </a:r>
          </a:p>
        </p:txBody>
      </p:sp>
      <p:sp>
        <p:nvSpPr>
          <p:cNvPr name="TextBox 10" id="10"/>
          <p:cNvSpPr txBox="true"/>
          <p:nvPr/>
        </p:nvSpPr>
        <p:spPr>
          <a:xfrm rot="0">
            <a:off x="10283113" y="3088958"/>
            <a:ext cx="5097737" cy="4070985"/>
          </a:xfrm>
          <a:prstGeom prst="rect">
            <a:avLst/>
          </a:prstGeom>
        </p:spPr>
        <p:txBody>
          <a:bodyPr anchor="t" rtlCol="false" tIns="0" lIns="0" bIns="0" rIns="0">
            <a:spAutoFit/>
          </a:bodyPr>
          <a:lstStyle/>
          <a:p>
            <a:pPr algn="r">
              <a:lnSpc>
                <a:spcPts val="2940"/>
              </a:lnSpc>
            </a:pPr>
            <a:r>
              <a:rPr lang="en-US" sz="2100">
                <a:solidFill>
                  <a:srgbClr val="FFFFFF"/>
                </a:solidFill>
                <a:latin typeface="Montserrat Classic"/>
              </a:rPr>
              <a:t>- Peningkatan Segmen Tenure mengakibatkan penurunan signifikan dalam persentase Ya Churn.</a:t>
            </a:r>
          </a:p>
          <a:p>
            <a:pPr algn="r">
              <a:lnSpc>
                <a:spcPts val="2940"/>
              </a:lnSpc>
            </a:pPr>
            <a:r>
              <a:rPr lang="en-US" sz="2100">
                <a:solidFill>
                  <a:srgbClr val="FFFFFF"/>
                </a:solidFill>
                <a:latin typeface="Montserrat Classic"/>
              </a:rPr>
              <a:t>- Segmen 6 memiliki persentase Ya Churn terendah, hanya sekitar 4,89%.</a:t>
            </a:r>
          </a:p>
          <a:p>
            <a:pPr algn="r">
              <a:lnSpc>
                <a:spcPts val="2940"/>
              </a:lnSpc>
              <a:spcBef>
                <a:spcPct val="0"/>
              </a:spcBef>
            </a:pPr>
            <a:r>
              <a:rPr lang="en-US" sz="2100">
                <a:solidFill>
                  <a:srgbClr val="FFFFFF"/>
                </a:solidFill>
                <a:latin typeface="Montserrat Classic"/>
              </a:rPr>
              <a:t>- Hal ini menunjukkan bahwa pelanggan dengan tenur layanan yang lebih lama cenderung memiliki kecenderungan yang lebih rendah untuk meninggalkan layanan ("churn").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70464" y="3088958"/>
            <a:ext cx="13547072" cy="4442460"/>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1. Data Separation</a:t>
            </a:r>
          </a:p>
          <a:p>
            <a:pPr algn="just">
              <a:lnSpc>
                <a:spcPts val="2940"/>
              </a:lnSpc>
            </a:pPr>
            <a:r>
              <a:rPr lang="en-US" sz="2100">
                <a:solidFill>
                  <a:srgbClr val="FFFFFF"/>
                </a:solidFill>
                <a:latin typeface="Montserrat"/>
              </a:rPr>
              <a:t>   - Memilih fitur yang relevan untuk analisis, termasuk 'Dependents', 'tenure', 'OnlineSecurity', 'OnlineBackup', 'InternetService', 'DeviceProtection', 'TechSupport', 'Contract', 'PaperlessBilling', dan 'MonthlyCharges'.</a:t>
            </a:r>
          </a:p>
          <a:p>
            <a:pPr algn="just">
              <a:lnSpc>
                <a:spcPts val="2940"/>
              </a:lnSpc>
            </a:pPr>
            <a:r>
              <a:rPr lang="en-US" sz="2100">
                <a:solidFill>
                  <a:srgbClr val="FFFFFF"/>
                </a:solidFill>
                <a:latin typeface="Montserrat"/>
              </a:rPr>
              <a:t>   - Memisahkan fitur target 'Churn' sebagai variabel dependen (y).</a:t>
            </a:r>
          </a:p>
          <a:p>
            <a:pPr algn="just">
              <a:lnSpc>
                <a:spcPts val="2940"/>
              </a:lnSpc>
            </a:pPr>
          </a:p>
          <a:p>
            <a:pPr algn="just">
              <a:lnSpc>
                <a:spcPts val="2940"/>
              </a:lnSpc>
            </a:pPr>
            <a:r>
              <a:rPr lang="en-US" sz="2100">
                <a:solidFill>
                  <a:srgbClr val="FFFFFF"/>
                </a:solidFill>
                <a:latin typeface="Montserrat Bold"/>
              </a:rPr>
              <a:t>2. Split Data</a:t>
            </a:r>
          </a:p>
          <a:p>
            <a:pPr algn="just">
              <a:lnSpc>
                <a:spcPts val="2940"/>
              </a:lnSpc>
            </a:pPr>
            <a:r>
              <a:rPr lang="en-US" sz="2100">
                <a:solidFill>
                  <a:srgbClr val="FFFFFF"/>
                </a:solidFill>
                <a:latin typeface="Montserrat"/>
              </a:rPr>
              <a:t>   - Melakukan pembagian data menjadi data latih (training) dan data uji (testing) dengan rasio 80:20 menggunakan `train_test_split`.</a:t>
            </a:r>
          </a:p>
          <a:p>
            <a:pPr algn="just">
              <a:lnSpc>
                <a:spcPts val="2940"/>
              </a:lnSpc>
            </a:pPr>
            <a:r>
              <a:rPr lang="en-US" sz="2100">
                <a:solidFill>
                  <a:srgbClr val="FFFFFF"/>
                </a:solidFill>
                <a:latin typeface="Montserrat"/>
              </a:rPr>
              <a:t>   - Menggunakan parameter `stratify=y` untuk mempertahankan distribusi kelas di kedua set.</a:t>
            </a:r>
          </a:p>
          <a:p>
            <a:pPr algn="just">
              <a:lnSpc>
                <a:spcPts val="2940"/>
              </a:lnSpc>
            </a:pPr>
            <a:r>
              <a:rPr lang="en-US" sz="2100">
                <a:solidFill>
                  <a:srgbClr val="FFFFFF"/>
                </a:solidFill>
                <a:latin typeface="Montserrat"/>
              </a:rPr>
              <a:t>   - Menyertakan `random_state=2024` untuk memastikan reproduktibilitas.</a:t>
            </a:r>
          </a:p>
          <a:p>
            <a:pPr algn="just">
              <a:lnSpc>
                <a:spcPts val="2940"/>
              </a:lnSpc>
            </a:pPr>
          </a:p>
        </p:txBody>
      </p:sp>
      <p:sp>
        <p:nvSpPr>
          <p:cNvPr name="Freeform 6" id="6"/>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176201" y="1776662"/>
            <a:ext cx="7935597" cy="6889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PREPROCESSING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70464" y="3088958"/>
            <a:ext cx="13547072" cy="4442460"/>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3. Encoding</a:t>
            </a:r>
          </a:p>
          <a:p>
            <a:pPr algn="just">
              <a:lnSpc>
                <a:spcPts val="2940"/>
              </a:lnSpc>
            </a:pPr>
            <a:r>
              <a:rPr lang="en-US" sz="2100">
                <a:solidFill>
                  <a:srgbClr val="FFFFFF"/>
                </a:solidFill>
                <a:latin typeface="Montserrat"/>
              </a:rPr>
              <a:t>   - Mengidentifikasi kolom-kolom kategorikal dengan `select_dtypes("object")` dan menampilkan contoh data kategorikal.</a:t>
            </a:r>
          </a:p>
          <a:p>
            <a:pPr algn="just">
              <a:lnSpc>
                <a:spcPts val="2940"/>
              </a:lnSpc>
            </a:pPr>
            <a:r>
              <a:rPr lang="en-US" sz="2100">
                <a:solidFill>
                  <a:srgbClr val="FFFFFF"/>
                </a:solidFill>
                <a:latin typeface="Montserrat"/>
              </a:rPr>
              <a:t>   - Menentukan kolom kategorikal ('catCols') dan numerik ('numCols') untuk pemrosesan selanjutnya.</a:t>
            </a:r>
          </a:p>
          <a:p>
            <a:pPr algn="just">
              <a:lnSpc>
                <a:spcPts val="2940"/>
              </a:lnSpc>
            </a:pPr>
          </a:p>
          <a:p>
            <a:pPr algn="just">
              <a:lnSpc>
                <a:spcPts val="2940"/>
              </a:lnSpc>
            </a:pPr>
            <a:r>
              <a:rPr lang="en-US" sz="2100">
                <a:solidFill>
                  <a:srgbClr val="FFFFFF"/>
                </a:solidFill>
                <a:latin typeface="Montserrat Bold"/>
              </a:rPr>
              <a:t>4. Column Transformation</a:t>
            </a:r>
          </a:p>
          <a:p>
            <a:pPr algn="just">
              <a:lnSpc>
                <a:spcPts val="2940"/>
              </a:lnSpc>
            </a:pPr>
            <a:r>
              <a:rPr lang="en-US" sz="2100">
                <a:solidFill>
                  <a:srgbClr val="FFFFFF"/>
                </a:solidFill>
                <a:latin typeface="Montserrat"/>
              </a:rPr>
              <a:t>   - Menerapkan transformasi kolom menggunakan `ColumnTransformer` dengan dua jenis transformasi: one-hot encoding untuk kolom kategorikal dan penskalaan standar untuk kolom numerik.</a:t>
            </a:r>
          </a:p>
          <a:p>
            <a:pPr algn="just">
              <a:lnSpc>
                <a:spcPts val="2940"/>
              </a:lnSpc>
            </a:pPr>
            <a:r>
              <a:rPr lang="en-US" sz="2100">
                <a:solidFill>
                  <a:srgbClr val="FFFFFF"/>
                </a:solidFill>
                <a:latin typeface="Montserrat"/>
              </a:rPr>
              <a:t>   - Menyimpan hasil transformasi dalam `X_train_prepros` dan `X_test_prepros`.</a:t>
            </a:r>
          </a:p>
          <a:p>
            <a:pPr algn="just">
              <a:lnSpc>
                <a:spcPts val="2940"/>
              </a:lnSpc>
            </a:pPr>
          </a:p>
        </p:txBody>
      </p:sp>
      <p:sp>
        <p:nvSpPr>
          <p:cNvPr name="Freeform 6" id="6"/>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176201" y="1776662"/>
            <a:ext cx="7935597" cy="6889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PREPROCESSING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70464" y="3663627"/>
            <a:ext cx="13547072" cy="2213610"/>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5. Binning</a:t>
            </a:r>
          </a:p>
          <a:p>
            <a:pPr algn="just">
              <a:lnSpc>
                <a:spcPts val="2940"/>
              </a:lnSpc>
            </a:pPr>
            <a:r>
              <a:rPr lang="en-US" sz="2100">
                <a:solidFill>
                  <a:srgbClr val="FFFFFF"/>
                </a:solidFill>
                <a:latin typeface="Montserrat"/>
              </a:rPr>
              <a:t>   - Menghitung jumlah nilai unik dalam kolom 'tenure' untuk mengetahui variasi data.</a:t>
            </a:r>
          </a:p>
          <a:p>
            <a:pPr algn="just">
              <a:lnSpc>
                <a:spcPts val="2940"/>
              </a:lnSpc>
            </a:pPr>
            <a:r>
              <a:rPr lang="en-US" sz="2100">
                <a:solidFill>
                  <a:srgbClr val="FFFFFF"/>
                </a:solidFill>
                <a:latin typeface="Montserrat"/>
              </a:rPr>
              <a:t>   - Memutuskan untuk menggunakan 6 bin untuk merepresentasikan 'tenure' dalam tahun.</a:t>
            </a:r>
          </a:p>
          <a:p>
            <a:pPr algn="just">
              <a:lnSpc>
                <a:spcPts val="2940"/>
              </a:lnSpc>
            </a:pPr>
            <a:r>
              <a:rPr lang="en-US" sz="2100">
                <a:solidFill>
                  <a:srgbClr val="FFFFFF"/>
                </a:solidFill>
                <a:latin typeface="Montserrat"/>
              </a:rPr>
              <a:t>   - Melakukan pembuatan bin dengan membagi nilai 'tenure' ke dalam 6 bin dan menyimpannya dalam kolom baru 'tenure_binned'.</a:t>
            </a:r>
          </a:p>
          <a:p>
            <a:pPr algn="just">
              <a:lnSpc>
                <a:spcPts val="2940"/>
              </a:lnSpc>
            </a:pPr>
            <a:r>
              <a:rPr lang="en-US" sz="2100">
                <a:solidFill>
                  <a:srgbClr val="FFFFFF"/>
                </a:solidFill>
                <a:latin typeface="Montserrat"/>
              </a:rPr>
              <a:t>   - Memeriksa jumlah nilai unik dalam kolom 'tenure_binned' yang baru dibuat.</a:t>
            </a:r>
          </a:p>
        </p:txBody>
      </p:sp>
      <p:sp>
        <p:nvSpPr>
          <p:cNvPr name="Freeform 6" id="6"/>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176201" y="1776662"/>
            <a:ext cx="7935597" cy="6889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PREPROCESSING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1210345" y="3003893"/>
            <a:ext cx="13487823" cy="555688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Dalam bagian ini, berbagai model klasifikasi digunakan untuk menganalisis dan mengevaluasi kinerja mereka pada dataset yang diberikan. Model yang digunakan meliputi :</a:t>
            </a: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a:p>
            <a:pPr>
              <a:lnSpc>
                <a:spcPts val="2940"/>
              </a:lnSpc>
              <a:spcBef>
                <a:spcPct val="0"/>
              </a:spcBef>
            </a:pPr>
            <a:r>
              <a:rPr lang="en-US" sz="2100">
                <a:solidFill>
                  <a:srgbClr val="FFFFFF"/>
                </a:solidFill>
                <a:latin typeface="Montserrat"/>
              </a:rPr>
              <a:t>Tujuannya adalah untuk membandingkan efektivitas mereka dalam hal recall dan akurasi.</a:t>
            </a:r>
          </a:p>
        </p:txBody>
      </p:sp>
      <p:sp>
        <p:nvSpPr>
          <p:cNvPr name="Freeform 7" id="7"/>
          <p:cNvSpPr/>
          <p:nvPr/>
        </p:nvSpPr>
        <p:spPr>
          <a:xfrm flipH="false" flipV="false" rot="0">
            <a:off x="7085343" y="3932996"/>
            <a:ext cx="1737827" cy="4223297"/>
          </a:xfrm>
          <a:custGeom>
            <a:avLst/>
            <a:gdLst/>
            <a:ahLst/>
            <a:cxnLst/>
            <a:rect r="r" b="b" t="t" l="l"/>
            <a:pathLst>
              <a:path h="4223297" w="1737827">
                <a:moveTo>
                  <a:pt x="0" y="0"/>
                </a:moveTo>
                <a:lnTo>
                  <a:pt x="1737827" y="0"/>
                </a:lnTo>
                <a:lnTo>
                  <a:pt x="1737827" y="4223297"/>
                </a:lnTo>
                <a:lnTo>
                  <a:pt x="0" y="4223297"/>
                </a:lnTo>
                <a:lnTo>
                  <a:pt x="0" y="0"/>
                </a:lnTo>
                <a:close/>
              </a:path>
            </a:pathLst>
          </a:custGeom>
          <a:blipFill>
            <a:blip r:embed="rId3"/>
            <a:stretch>
              <a:fillRect l="-3160" t="0" r="-3160" b="0"/>
            </a:stretch>
          </a:blipFill>
        </p:spPr>
      </p:sp>
      <p:sp>
        <p:nvSpPr>
          <p:cNvPr name="TextBox 8" id="8"/>
          <p:cNvSpPr txBox="true"/>
          <p:nvPr/>
        </p:nvSpPr>
        <p:spPr>
          <a:xfrm rot="0">
            <a:off x="4332932" y="1317518"/>
            <a:ext cx="7242648" cy="138430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FFFFFF"/>
                </a:solidFill>
                <a:latin typeface="Montserrat Classic Bold"/>
              </a:rPr>
              <a:t>Comparative Evaluation of Classification Models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3518197" y="3768011"/>
            <a:ext cx="7313576" cy="2750978"/>
          </a:xfrm>
          <a:custGeom>
            <a:avLst/>
            <a:gdLst/>
            <a:ahLst/>
            <a:cxnLst/>
            <a:rect r="r" b="b" t="t" l="l"/>
            <a:pathLst>
              <a:path h="2750978" w="7313576">
                <a:moveTo>
                  <a:pt x="0" y="0"/>
                </a:moveTo>
                <a:lnTo>
                  <a:pt x="7313577" y="0"/>
                </a:lnTo>
                <a:lnTo>
                  <a:pt x="7313577" y="2750978"/>
                </a:lnTo>
                <a:lnTo>
                  <a:pt x="0" y="2750978"/>
                </a:lnTo>
                <a:lnTo>
                  <a:pt x="0" y="0"/>
                </a:lnTo>
                <a:close/>
              </a:path>
            </a:pathLst>
          </a:custGeom>
          <a:blipFill>
            <a:blip r:embed="rId3"/>
            <a:stretch>
              <a:fillRect l="0" t="0" r="0" b="0"/>
            </a:stretch>
          </a:blipFill>
        </p:spPr>
      </p:sp>
      <p:sp>
        <p:nvSpPr>
          <p:cNvPr name="TextBox 7" id="7"/>
          <p:cNvSpPr txBox="true"/>
          <p:nvPr/>
        </p:nvSpPr>
        <p:spPr>
          <a:xfrm rot="0">
            <a:off x="4332932" y="1317518"/>
            <a:ext cx="7242648" cy="138430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FFFFFF"/>
                </a:solidFill>
                <a:latin typeface="Montserrat Classic Bold"/>
              </a:rPr>
              <a:t>Comparative Evaluation of Classification Models</a:t>
            </a:r>
          </a:p>
        </p:txBody>
      </p:sp>
      <p:sp>
        <p:nvSpPr>
          <p:cNvPr name="TextBox 8" id="8"/>
          <p:cNvSpPr txBox="true"/>
          <p:nvPr/>
        </p:nvSpPr>
        <p:spPr>
          <a:xfrm rot="0">
            <a:off x="1514582" y="7037052"/>
            <a:ext cx="12879349" cy="72771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Montserrat Classic"/>
              </a:rPr>
              <a:t>Model-model ini tidak hanya menunjukkan kemampuan yang baik dalam mendeteksi pelanggan yang berisiko churn, tetapi juga mempertahankan akurasi keseluruhan yang baik.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373795" y="3474787"/>
            <a:ext cx="13160923" cy="3337427"/>
          </a:xfrm>
          <a:custGeom>
            <a:avLst/>
            <a:gdLst/>
            <a:ahLst/>
            <a:cxnLst/>
            <a:rect r="r" b="b" t="t" l="l"/>
            <a:pathLst>
              <a:path h="3337427" w="13160923">
                <a:moveTo>
                  <a:pt x="0" y="0"/>
                </a:moveTo>
                <a:lnTo>
                  <a:pt x="13160923" y="0"/>
                </a:lnTo>
                <a:lnTo>
                  <a:pt x="13160923" y="3337426"/>
                </a:lnTo>
                <a:lnTo>
                  <a:pt x="0" y="3337426"/>
                </a:lnTo>
                <a:lnTo>
                  <a:pt x="0" y="0"/>
                </a:lnTo>
                <a:close/>
              </a:path>
            </a:pathLst>
          </a:custGeom>
          <a:blipFill>
            <a:blip r:embed="rId3"/>
            <a:stretch>
              <a:fillRect l="0" t="0" r="0" b="0"/>
            </a:stretch>
          </a:blipFill>
        </p:spPr>
      </p:sp>
      <p:sp>
        <p:nvSpPr>
          <p:cNvPr name="TextBox 7" id="7"/>
          <p:cNvSpPr txBox="true"/>
          <p:nvPr/>
        </p:nvSpPr>
        <p:spPr>
          <a:xfrm rot="0">
            <a:off x="4332932" y="1317518"/>
            <a:ext cx="7242648" cy="138430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FFFFFF"/>
                </a:solidFill>
                <a:latin typeface="Montserrat Classic Bold"/>
              </a:rPr>
              <a:t>Comparative Evaluation of Classification Models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70464" y="3088958"/>
            <a:ext cx="13547072" cy="3699510"/>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1. Inisialisasi Teknik Resampling</a:t>
            </a:r>
          </a:p>
          <a:p>
            <a:pPr algn="just">
              <a:lnSpc>
                <a:spcPts val="2940"/>
              </a:lnSpc>
            </a:pPr>
            <a:r>
              <a:rPr lang="en-US" sz="2100">
                <a:solidFill>
                  <a:srgbClr val="FFFFFF"/>
                </a:solidFill>
                <a:latin typeface="Montserrat"/>
              </a:rPr>
              <a:t>   - Teknik resampling seperti SMOTE, RandomOverSampler, RandomUnderSampler, NearMiss, SMOTEENN, dan None diperkenalkan.</a:t>
            </a:r>
          </a:p>
          <a:p>
            <a:pPr algn="just">
              <a:lnSpc>
                <a:spcPts val="2940"/>
              </a:lnSpc>
            </a:pPr>
            <a:r>
              <a:rPr lang="en-US" sz="2100">
                <a:solidFill>
                  <a:srgbClr val="FFFFFF"/>
                </a:solidFill>
                <a:latin typeface="Montserrat"/>
              </a:rPr>
              <a:t>   - Teknik resampling digunakan untuk menangani ketidakseimbangan kelas dalam dataset.</a:t>
            </a:r>
          </a:p>
          <a:p>
            <a:pPr algn="just">
              <a:lnSpc>
                <a:spcPts val="2940"/>
              </a:lnSpc>
            </a:pPr>
          </a:p>
          <a:p>
            <a:pPr algn="just">
              <a:lnSpc>
                <a:spcPts val="2940"/>
              </a:lnSpc>
            </a:pPr>
            <a:r>
              <a:rPr lang="en-US" sz="2100">
                <a:solidFill>
                  <a:srgbClr val="FFFFFF"/>
                </a:solidFill>
                <a:latin typeface="Montserrat Bold"/>
              </a:rPr>
              <a:t>2. Loop Resampling dan Pelatihan Model</a:t>
            </a:r>
          </a:p>
          <a:p>
            <a:pPr algn="just">
              <a:lnSpc>
                <a:spcPts val="2940"/>
              </a:lnSpc>
            </a:pPr>
            <a:r>
              <a:rPr lang="en-US" sz="2100">
                <a:solidFill>
                  <a:srgbClr val="FFFFFF"/>
                </a:solidFill>
                <a:latin typeface="Montserrat"/>
              </a:rPr>
              <a:t>   - Dilakukan iterasi untuk setiap model dan teknik resampling yang telah diinisialisasi.</a:t>
            </a:r>
          </a:p>
          <a:p>
            <a:pPr algn="just">
              <a:lnSpc>
                <a:spcPts val="2940"/>
              </a:lnSpc>
            </a:pPr>
            <a:r>
              <a:rPr lang="en-US" sz="2100">
                <a:solidFill>
                  <a:srgbClr val="FFFFFF"/>
                </a:solidFill>
                <a:latin typeface="Montserrat"/>
              </a:rPr>
              <a:t>   - Data latih diresample menggunakan teknik yang sesuai sebelum melatih model.</a:t>
            </a:r>
          </a:p>
          <a:p>
            <a:pPr algn="just">
              <a:lnSpc>
                <a:spcPts val="2940"/>
              </a:lnSpc>
            </a:pPr>
            <a:r>
              <a:rPr lang="en-US" sz="2100">
                <a:solidFill>
                  <a:srgbClr val="FFFFFF"/>
                </a:solidFill>
                <a:latin typeface="Montserrat"/>
              </a:rPr>
              <a:t>   - Model dilatih dengan data yang telah diresample untuk meningkatkan kinerja pada dataset yang tidak seimbang.</a:t>
            </a:r>
          </a:p>
        </p:txBody>
      </p:sp>
      <p:sp>
        <p:nvSpPr>
          <p:cNvPr name="Freeform 6" id="6"/>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872878" y="1373437"/>
            <a:ext cx="12542245" cy="20986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 RESAMPLING TECHNIQUES FOR HANDLING IMBALANCE DATA</a:t>
            </a:r>
          </a:p>
          <a:p>
            <a:pPr algn="ctr">
              <a:lnSpc>
                <a:spcPts val="559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70464" y="3088958"/>
            <a:ext cx="13547072"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3. Analisis Kinerja Model</a:t>
            </a:r>
          </a:p>
        </p:txBody>
      </p:sp>
      <p:sp>
        <p:nvSpPr>
          <p:cNvPr name="Freeform 6" id="6"/>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3645609" y="3919787"/>
            <a:ext cx="10527591" cy="2955753"/>
          </a:xfrm>
          <a:custGeom>
            <a:avLst/>
            <a:gdLst/>
            <a:ahLst/>
            <a:cxnLst/>
            <a:rect r="r" b="b" t="t" l="l"/>
            <a:pathLst>
              <a:path h="2955753" w="10527591">
                <a:moveTo>
                  <a:pt x="0" y="0"/>
                </a:moveTo>
                <a:lnTo>
                  <a:pt x="10527591" y="0"/>
                </a:lnTo>
                <a:lnTo>
                  <a:pt x="10527591" y="2955754"/>
                </a:lnTo>
                <a:lnTo>
                  <a:pt x="0" y="2955754"/>
                </a:lnTo>
                <a:lnTo>
                  <a:pt x="0" y="0"/>
                </a:lnTo>
                <a:close/>
              </a:path>
            </a:pathLst>
          </a:custGeom>
          <a:blipFill>
            <a:blip r:embed="rId9"/>
            <a:stretch>
              <a:fillRect l="0" t="0" r="0" b="0"/>
            </a:stretch>
          </a:blipFill>
        </p:spPr>
      </p:sp>
      <p:sp>
        <p:nvSpPr>
          <p:cNvPr name="TextBox 9" id="9"/>
          <p:cNvSpPr txBox="true"/>
          <p:nvPr/>
        </p:nvSpPr>
        <p:spPr>
          <a:xfrm rot="0">
            <a:off x="2872878" y="1373437"/>
            <a:ext cx="12542245" cy="20986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 RESAMPLING TECHNIQUES FOR HANDLING IMBALANCE DATA</a:t>
            </a:r>
          </a:p>
          <a:p>
            <a:pPr algn="ctr">
              <a:lnSpc>
                <a:spcPts val="5599"/>
              </a:lnSpc>
            </a:pPr>
          </a:p>
        </p:txBody>
      </p:sp>
      <p:sp>
        <p:nvSpPr>
          <p:cNvPr name="TextBox 10" id="10"/>
          <p:cNvSpPr txBox="true"/>
          <p:nvPr/>
        </p:nvSpPr>
        <p:spPr>
          <a:xfrm rot="0">
            <a:off x="4462441" y="7285116"/>
            <a:ext cx="8893927" cy="109918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Montserrat Classic"/>
              </a:rPr>
              <a:t>Pemilihan model teratas didasarkan pada tingkat recall tertinggi dengan memberikan keseimbangan yang baik antara recall dan akurasi.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262365" y="1790775"/>
            <a:ext cx="7242648" cy="679450"/>
          </a:xfrm>
          <a:prstGeom prst="rect">
            <a:avLst/>
          </a:prstGeom>
        </p:spPr>
        <p:txBody>
          <a:bodyPr anchor="t" rtlCol="false" tIns="0" lIns="0" bIns="0" rIns="0">
            <a:spAutoFit/>
          </a:bodyPr>
          <a:lstStyle/>
          <a:p>
            <a:pPr algn="l" marL="0" indent="0" lvl="0">
              <a:lnSpc>
                <a:spcPts val="5599"/>
              </a:lnSpc>
              <a:spcBef>
                <a:spcPct val="0"/>
              </a:spcBef>
            </a:pPr>
            <a:r>
              <a:rPr lang="en-US" sz="3999">
                <a:solidFill>
                  <a:srgbClr val="FFFFFF"/>
                </a:solidFill>
                <a:latin typeface="Montserrat Classic Bold"/>
              </a:rPr>
              <a:t>Background</a:t>
            </a:r>
          </a:p>
        </p:txBody>
      </p:sp>
      <p:sp>
        <p:nvSpPr>
          <p:cNvPr name="TextBox 7" id="7"/>
          <p:cNvSpPr txBox="true"/>
          <p:nvPr/>
        </p:nvSpPr>
        <p:spPr>
          <a:xfrm rot="0">
            <a:off x="2262365" y="2710041"/>
            <a:ext cx="12138059" cy="1504950"/>
          </a:xfrm>
          <a:prstGeom prst="rect">
            <a:avLst/>
          </a:prstGeom>
        </p:spPr>
        <p:txBody>
          <a:bodyPr anchor="t" rtlCol="false" tIns="0" lIns="0" bIns="0" rIns="0">
            <a:spAutoFit/>
          </a:bodyPr>
          <a:lstStyle/>
          <a:p>
            <a:pPr>
              <a:lnSpc>
                <a:spcPts val="3045"/>
              </a:lnSpc>
            </a:pPr>
            <a:r>
              <a:rPr lang="en-US" sz="2100">
                <a:solidFill>
                  <a:srgbClr val="FFFFFF"/>
                </a:solidFill>
                <a:latin typeface="Montserrat"/>
              </a:rPr>
              <a:t>- Menganalisis data churn pelanggan memberikan wawasan tentang dinamika pelanggan Telco.</a:t>
            </a:r>
          </a:p>
          <a:p>
            <a:pPr algn="l">
              <a:lnSpc>
                <a:spcPts val="3045"/>
              </a:lnSpc>
            </a:pPr>
            <a:r>
              <a:rPr lang="en-US" sz="2100">
                <a:solidFill>
                  <a:srgbClr val="FFFFFF"/>
                </a:solidFill>
                <a:latin typeface="Montserrat"/>
              </a:rPr>
              <a:t>- Churn berdampak pada pertumbuhan perusahaan dengan mencerminkan keputusan pelanggan untuk meninggalkan.</a:t>
            </a:r>
          </a:p>
        </p:txBody>
      </p:sp>
      <p:sp>
        <p:nvSpPr>
          <p:cNvPr name="TextBox 8" id="8"/>
          <p:cNvSpPr txBox="true"/>
          <p:nvPr/>
        </p:nvSpPr>
        <p:spPr>
          <a:xfrm rot="0">
            <a:off x="2262365" y="4531311"/>
            <a:ext cx="7242648" cy="679450"/>
          </a:xfrm>
          <a:prstGeom prst="rect">
            <a:avLst/>
          </a:prstGeom>
        </p:spPr>
        <p:txBody>
          <a:bodyPr anchor="t" rtlCol="false" tIns="0" lIns="0" bIns="0" rIns="0">
            <a:spAutoFit/>
          </a:bodyPr>
          <a:lstStyle/>
          <a:p>
            <a:pPr algn="l" marL="0" indent="0" lvl="0">
              <a:lnSpc>
                <a:spcPts val="5599"/>
              </a:lnSpc>
              <a:spcBef>
                <a:spcPct val="0"/>
              </a:spcBef>
            </a:pPr>
            <a:r>
              <a:rPr lang="en-US" sz="3999">
                <a:solidFill>
                  <a:srgbClr val="FFFFFF"/>
                </a:solidFill>
                <a:latin typeface="Montserrat Classic Bold"/>
              </a:rPr>
              <a:t>Problem Statement</a:t>
            </a:r>
          </a:p>
        </p:txBody>
      </p:sp>
      <p:sp>
        <p:nvSpPr>
          <p:cNvPr name="TextBox 9" id="9"/>
          <p:cNvSpPr txBox="true"/>
          <p:nvPr/>
        </p:nvSpPr>
        <p:spPr>
          <a:xfrm rot="0">
            <a:off x="2262365" y="5450576"/>
            <a:ext cx="12138059" cy="742950"/>
          </a:xfrm>
          <a:prstGeom prst="rect">
            <a:avLst/>
          </a:prstGeom>
        </p:spPr>
        <p:txBody>
          <a:bodyPr anchor="t" rtlCol="false" tIns="0" lIns="0" bIns="0" rIns="0">
            <a:spAutoFit/>
          </a:bodyPr>
          <a:lstStyle/>
          <a:p>
            <a:pPr>
              <a:lnSpc>
                <a:spcPts val="3045"/>
              </a:lnSpc>
            </a:pPr>
            <a:r>
              <a:rPr lang="en-US" sz="2100">
                <a:solidFill>
                  <a:srgbClr val="FFFFFF"/>
                </a:solidFill>
                <a:latin typeface="Montserrat"/>
              </a:rPr>
              <a:t>- Memahami faktor-faktor yang mendorong churn pelanggan sangat penting.</a:t>
            </a:r>
          </a:p>
          <a:p>
            <a:pPr algn="l">
              <a:lnSpc>
                <a:spcPts val="3045"/>
              </a:lnSpc>
            </a:pPr>
            <a:r>
              <a:rPr lang="en-US" sz="2100">
                <a:solidFill>
                  <a:srgbClr val="FFFFFF"/>
                </a:solidFill>
                <a:latin typeface="Montserrat"/>
              </a:rPr>
              <a:t>- Pertanyaan utama: "Apa faktor-faktor utama dari churn pelanggan?"</a:t>
            </a:r>
          </a:p>
        </p:txBody>
      </p:sp>
      <p:sp>
        <p:nvSpPr>
          <p:cNvPr name="TextBox 10" id="10"/>
          <p:cNvSpPr txBox="true"/>
          <p:nvPr/>
        </p:nvSpPr>
        <p:spPr>
          <a:xfrm rot="0">
            <a:off x="2262365" y="6454487"/>
            <a:ext cx="7242648" cy="679450"/>
          </a:xfrm>
          <a:prstGeom prst="rect">
            <a:avLst/>
          </a:prstGeom>
        </p:spPr>
        <p:txBody>
          <a:bodyPr anchor="t" rtlCol="false" tIns="0" lIns="0" bIns="0" rIns="0">
            <a:spAutoFit/>
          </a:bodyPr>
          <a:lstStyle/>
          <a:p>
            <a:pPr algn="l" marL="0" indent="0" lvl="0">
              <a:lnSpc>
                <a:spcPts val="5599"/>
              </a:lnSpc>
              <a:spcBef>
                <a:spcPct val="0"/>
              </a:spcBef>
            </a:pPr>
            <a:r>
              <a:rPr lang="en-US" sz="3999">
                <a:solidFill>
                  <a:srgbClr val="FFFFFF"/>
                </a:solidFill>
                <a:latin typeface="Montserrat Classic Bold"/>
              </a:rPr>
              <a:t>Importance and Solutions</a:t>
            </a:r>
          </a:p>
        </p:txBody>
      </p:sp>
      <p:sp>
        <p:nvSpPr>
          <p:cNvPr name="TextBox 11" id="11"/>
          <p:cNvSpPr txBox="true"/>
          <p:nvPr/>
        </p:nvSpPr>
        <p:spPr>
          <a:xfrm rot="0">
            <a:off x="2262365" y="7373753"/>
            <a:ext cx="12138059" cy="1504950"/>
          </a:xfrm>
          <a:prstGeom prst="rect">
            <a:avLst/>
          </a:prstGeom>
        </p:spPr>
        <p:txBody>
          <a:bodyPr anchor="t" rtlCol="false" tIns="0" lIns="0" bIns="0" rIns="0">
            <a:spAutoFit/>
          </a:bodyPr>
          <a:lstStyle/>
          <a:p>
            <a:pPr>
              <a:lnSpc>
                <a:spcPts val="3045"/>
              </a:lnSpc>
            </a:pPr>
            <a:r>
              <a:rPr lang="en-US" sz="2100">
                <a:solidFill>
                  <a:srgbClr val="FFFFFF"/>
                </a:solidFill>
                <a:latin typeface="Montserrat"/>
              </a:rPr>
              <a:t>- Mengatasi tantangan churn mengoptimalkan retensi pelanggan.</a:t>
            </a:r>
          </a:p>
          <a:p>
            <a:pPr>
              <a:lnSpc>
                <a:spcPts val="3045"/>
              </a:lnSpc>
            </a:pPr>
            <a:r>
              <a:rPr lang="en-US" sz="2100">
                <a:solidFill>
                  <a:srgbClr val="FFFFFF"/>
                </a:solidFill>
                <a:latin typeface="Montserrat"/>
              </a:rPr>
              <a:t>- Solusi meliputi perbaikan layanan dan penyesuaian kontrak.</a:t>
            </a:r>
          </a:p>
          <a:p>
            <a:pPr algn="l">
              <a:lnSpc>
                <a:spcPts val="3045"/>
              </a:lnSpc>
            </a:pPr>
            <a:r>
              <a:rPr lang="en-US" sz="2100">
                <a:solidFill>
                  <a:srgbClr val="FFFFFF"/>
                </a:solidFill>
                <a:latin typeface="Montserrat"/>
              </a:rPr>
              <a:t>- Tujuan: Mengurangi biaya retensi, menurunkan tingkat churn, dan membangun hubungan jangka panjang.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429306" y="2771708"/>
            <a:ext cx="13547072"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3. Analisis Kinerja Model</a:t>
            </a:r>
          </a:p>
        </p:txBody>
      </p:sp>
      <p:sp>
        <p:nvSpPr>
          <p:cNvPr name="Freeform 6" id="6"/>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3104299" y="3472113"/>
            <a:ext cx="12310824" cy="3777884"/>
          </a:xfrm>
          <a:custGeom>
            <a:avLst/>
            <a:gdLst/>
            <a:ahLst/>
            <a:cxnLst/>
            <a:rect r="r" b="b" t="t" l="l"/>
            <a:pathLst>
              <a:path h="3777884" w="12310824">
                <a:moveTo>
                  <a:pt x="0" y="0"/>
                </a:moveTo>
                <a:lnTo>
                  <a:pt x="12310823" y="0"/>
                </a:lnTo>
                <a:lnTo>
                  <a:pt x="12310823" y="3777884"/>
                </a:lnTo>
                <a:lnTo>
                  <a:pt x="0" y="3777884"/>
                </a:lnTo>
                <a:lnTo>
                  <a:pt x="0" y="0"/>
                </a:lnTo>
                <a:close/>
              </a:path>
            </a:pathLst>
          </a:custGeom>
          <a:blipFill>
            <a:blip r:embed="rId9"/>
            <a:stretch>
              <a:fillRect l="0" t="0" r="0" b="0"/>
            </a:stretch>
          </a:blipFill>
        </p:spPr>
      </p:sp>
      <p:sp>
        <p:nvSpPr>
          <p:cNvPr name="TextBox 9" id="9"/>
          <p:cNvSpPr txBox="true"/>
          <p:nvPr/>
        </p:nvSpPr>
        <p:spPr>
          <a:xfrm rot="0">
            <a:off x="2872878" y="1373437"/>
            <a:ext cx="12542245" cy="20986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 RESAMPLING TECHNIQUES FOR HANDLING IMBALANCE DATA</a:t>
            </a:r>
          </a:p>
          <a:p>
            <a:pPr algn="ctr">
              <a:lnSpc>
                <a:spcPts val="559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1210345" y="2828848"/>
            <a:ext cx="13487823" cy="3699510"/>
          </a:xfrm>
          <a:prstGeom prst="rect">
            <a:avLst/>
          </a:prstGeom>
        </p:spPr>
        <p:txBody>
          <a:bodyPr anchor="t" rtlCol="false" tIns="0" lIns="0" bIns="0" rIns="0">
            <a:spAutoFit/>
          </a:bodyPr>
          <a:lstStyle/>
          <a:p>
            <a:pPr>
              <a:lnSpc>
                <a:spcPts val="2940"/>
              </a:lnSpc>
            </a:pPr>
          </a:p>
          <a:p>
            <a:pPr>
              <a:lnSpc>
                <a:spcPts val="2940"/>
              </a:lnSpc>
            </a:pPr>
            <a:r>
              <a:rPr lang="en-US" sz="2100">
                <a:solidFill>
                  <a:srgbClr val="FFFFFF"/>
                </a:solidFill>
                <a:latin typeface="Montserrat Bold"/>
              </a:rPr>
              <a:t>1. Pembuatan Pipeline dan Parameter Grid</a:t>
            </a:r>
          </a:p>
          <a:p>
            <a:pPr>
              <a:lnSpc>
                <a:spcPts val="2940"/>
              </a:lnSpc>
            </a:pPr>
            <a:r>
              <a:rPr lang="en-US" sz="2100">
                <a:solidFill>
                  <a:srgbClr val="FFFFFF"/>
                </a:solidFill>
                <a:latin typeface="Montserrat"/>
              </a:rPr>
              <a:t>Pipeline dan Parameter Grid untuk Top 3 Model setelah resampling disiapkan dengan mencakup langkah resampling dan pengklasifikasi, serta menentukan grid parameter untuk tuning hyperparameter.</a:t>
            </a:r>
          </a:p>
          <a:p>
            <a:pPr>
              <a:lnSpc>
                <a:spcPts val="2940"/>
              </a:lnSpc>
            </a:pPr>
          </a:p>
          <a:p>
            <a:pPr>
              <a:lnSpc>
                <a:spcPts val="2940"/>
              </a:lnSpc>
            </a:pPr>
            <a:r>
              <a:rPr lang="en-US" sz="2100">
                <a:solidFill>
                  <a:srgbClr val="FFFFFF"/>
                </a:solidFill>
                <a:latin typeface="Montserrat Bold"/>
              </a:rPr>
              <a:t>2.Penggunaan GridSearchCV</a:t>
            </a:r>
          </a:p>
          <a:p>
            <a:pPr>
              <a:lnSpc>
                <a:spcPts val="2940"/>
              </a:lnSpc>
              <a:spcBef>
                <a:spcPct val="0"/>
              </a:spcBef>
            </a:pPr>
            <a:r>
              <a:rPr lang="en-US" sz="2100">
                <a:solidFill>
                  <a:srgbClr val="FFFFFF"/>
                </a:solidFill>
                <a:latin typeface="Montserrat"/>
              </a:rPr>
              <a:t>GridSearchCV digunakan untuk melakukan tuning hyperparameter pada Top 3 Model setelah resampling, membantu menemukan kombinasi hyperparameter terbaik yang meningkatkan kinerja model.</a:t>
            </a:r>
          </a:p>
        </p:txBody>
      </p:sp>
      <p:sp>
        <p:nvSpPr>
          <p:cNvPr name="TextBox 7" id="7"/>
          <p:cNvSpPr txBox="true"/>
          <p:nvPr/>
        </p:nvSpPr>
        <p:spPr>
          <a:xfrm rot="0">
            <a:off x="4332932" y="1317518"/>
            <a:ext cx="7242648" cy="67945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FFFFFF"/>
                </a:solidFill>
                <a:latin typeface="Montserrat Classic Bold"/>
              </a:rPr>
              <a:t>Hyperparameter Tuning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1210345" y="2828848"/>
            <a:ext cx="13487823" cy="4070985"/>
          </a:xfrm>
          <a:prstGeom prst="rect">
            <a:avLst/>
          </a:prstGeom>
        </p:spPr>
        <p:txBody>
          <a:bodyPr anchor="t" rtlCol="false" tIns="0" lIns="0" bIns="0" rIns="0">
            <a:spAutoFit/>
          </a:bodyPr>
          <a:lstStyle/>
          <a:p>
            <a:pPr algn="ctr">
              <a:lnSpc>
                <a:spcPts val="2940"/>
              </a:lnSpc>
            </a:pPr>
            <a:r>
              <a:rPr lang="en-US" sz="2100">
                <a:solidFill>
                  <a:srgbClr val="FFFFFF"/>
                </a:solidFill>
                <a:latin typeface="Montserrat Bold"/>
              </a:rPr>
              <a:t>Top 3 Models with Highest Recall Scores after Tuning</a:t>
            </a:r>
          </a:p>
          <a:p>
            <a:pPr>
              <a:lnSpc>
                <a:spcPts val="2940"/>
              </a:lnSpc>
            </a:pPr>
          </a:p>
          <a:p>
            <a:pPr>
              <a:lnSpc>
                <a:spcPts val="2940"/>
              </a:lnSpc>
            </a:pPr>
            <a:r>
              <a:rPr lang="en-US" sz="2100">
                <a:solidFill>
                  <a:srgbClr val="FFFFFF"/>
                </a:solidFill>
                <a:latin typeface="Montserrat"/>
              </a:rPr>
              <a:t>1. SGD dengan RandomOverSampler:</a:t>
            </a:r>
          </a:p>
          <a:p>
            <a:pPr>
              <a:lnSpc>
                <a:spcPts val="2940"/>
              </a:lnSpc>
            </a:pPr>
            <a:r>
              <a:rPr lang="en-US" sz="2100">
                <a:solidFill>
                  <a:srgbClr val="FFFFFF"/>
                </a:solidFill>
                <a:latin typeface="Montserrat"/>
              </a:rPr>
              <a:t>  - Teknik Resampling: RandomOverSampler</a:t>
            </a:r>
          </a:p>
          <a:p>
            <a:pPr>
              <a:lnSpc>
                <a:spcPts val="2940"/>
              </a:lnSpc>
            </a:pPr>
            <a:r>
              <a:rPr lang="en-US" sz="2100">
                <a:solidFill>
                  <a:srgbClr val="FFFFFF"/>
                </a:solidFill>
                <a:latin typeface="Montserrat"/>
              </a:rPr>
              <a:t>  - Parameter Terbaik:</a:t>
            </a:r>
          </a:p>
          <a:p>
            <a:pPr>
              <a:lnSpc>
                <a:spcPts val="2940"/>
              </a:lnSpc>
            </a:pPr>
            <a:r>
              <a:rPr lang="en-US" sz="2100">
                <a:solidFill>
                  <a:srgbClr val="FFFFFF"/>
                </a:solidFill>
                <a:latin typeface="Montserrat"/>
              </a:rPr>
              <a:t>    - 'alpha': 0,01</a:t>
            </a:r>
          </a:p>
          <a:p>
            <a:pPr>
              <a:lnSpc>
                <a:spcPts val="2940"/>
              </a:lnSpc>
            </a:pPr>
            <a:r>
              <a:rPr lang="en-US" sz="2100">
                <a:solidFill>
                  <a:srgbClr val="FFFFFF"/>
                </a:solidFill>
                <a:latin typeface="Montserrat"/>
              </a:rPr>
              <a:t>    - 'loss': 'hinge'</a:t>
            </a:r>
          </a:p>
          <a:p>
            <a:pPr>
              <a:lnSpc>
                <a:spcPts val="2940"/>
              </a:lnSpc>
            </a:pPr>
            <a:r>
              <a:rPr lang="en-US" sz="2100">
                <a:solidFill>
                  <a:srgbClr val="FFFFFF"/>
                </a:solidFill>
                <a:latin typeface="Montserrat"/>
              </a:rPr>
              <a:t>    - 'max_iter': 1000</a:t>
            </a:r>
          </a:p>
          <a:p>
            <a:pPr>
              <a:lnSpc>
                <a:spcPts val="2940"/>
              </a:lnSpc>
            </a:pPr>
            <a:r>
              <a:rPr lang="en-US" sz="2100">
                <a:solidFill>
                  <a:srgbClr val="FFFFFF"/>
                </a:solidFill>
                <a:latin typeface="Montserrat"/>
              </a:rPr>
              <a:t>  - Skor Recall Terbaik: 89,03%</a:t>
            </a:r>
          </a:p>
          <a:p>
            <a:pPr>
              <a:lnSpc>
                <a:spcPts val="2940"/>
              </a:lnSpc>
            </a:pPr>
          </a:p>
          <a:p>
            <a:pPr>
              <a:lnSpc>
                <a:spcPts val="2940"/>
              </a:lnSpc>
              <a:spcBef>
                <a:spcPct val="0"/>
              </a:spcBef>
            </a:pPr>
          </a:p>
        </p:txBody>
      </p:sp>
      <p:sp>
        <p:nvSpPr>
          <p:cNvPr name="TextBox 7" id="7"/>
          <p:cNvSpPr txBox="true"/>
          <p:nvPr/>
        </p:nvSpPr>
        <p:spPr>
          <a:xfrm rot="0">
            <a:off x="4332932" y="1317518"/>
            <a:ext cx="7242648" cy="67945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FFFFFF"/>
                </a:solidFill>
                <a:latin typeface="Montserrat Classic Bold"/>
              </a:rPr>
              <a:t>Hyperparameter Tuning</a:t>
            </a:r>
          </a:p>
        </p:txBody>
      </p:sp>
      <p:sp>
        <p:nvSpPr>
          <p:cNvPr name="TextBox 8" id="8"/>
          <p:cNvSpPr txBox="true"/>
          <p:nvPr/>
        </p:nvSpPr>
        <p:spPr>
          <a:xfrm rot="0">
            <a:off x="1210345" y="6000461"/>
            <a:ext cx="4528066" cy="2956560"/>
          </a:xfrm>
          <a:prstGeom prst="rect">
            <a:avLst/>
          </a:prstGeom>
        </p:spPr>
        <p:txBody>
          <a:bodyPr anchor="t" rtlCol="false" tIns="0" lIns="0" bIns="0" rIns="0">
            <a:spAutoFit/>
          </a:bodyPr>
          <a:lstStyle/>
          <a:p>
            <a:pPr>
              <a:lnSpc>
                <a:spcPts val="2940"/>
              </a:lnSpc>
              <a:spcBef>
                <a:spcPct val="0"/>
              </a:spcBef>
            </a:pPr>
          </a:p>
          <a:p>
            <a:pPr>
              <a:lnSpc>
                <a:spcPts val="2940"/>
              </a:lnSpc>
              <a:spcBef>
                <a:spcPct val="0"/>
              </a:spcBef>
            </a:pPr>
            <a:r>
              <a:rPr lang="en-US" sz="2100">
                <a:solidFill>
                  <a:srgbClr val="FFFFFF"/>
                </a:solidFill>
                <a:latin typeface="Montserrat Classic"/>
              </a:rPr>
              <a:t>2. AdaBoost dengan SMOTEENN:</a:t>
            </a:r>
          </a:p>
          <a:p>
            <a:pPr>
              <a:lnSpc>
                <a:spcPts val="2940"/>
              </a:lnSpc>
              <a:spcBef>
                <a:spcPct val="0"/>
              </a:spcBef>
            </a:pPr>
            <a:r>
              <a:rPr lang="en-US" sz="2100">
                <a:solidFill>
                  <a:srgbClr val="FFFFFF"/>
                </a:solidFill>
                <a:latin typeface="Montserrat Classic"/>
              </a:rPr>
              <a:t>  - Teknik Resampling: SMOTEENN</a:t>
            </a:r>
          </a:p>
          <a:p>
            <a:pPr>
              <a:lnSpc>
                <a:spcPts val="2940"/>
              </a:lnSpc>
              <a:spcBef>
                <a:spcPct val="0"/>
              </a:spcBef>
            </a:pPr>
            <a:r>
              <a:rPr lang="en-US" sz="2100">
                <a:solidFill>
                  <a:srgbClr val="FFFFFF"/>
                </a:solidFill>
                <a:latin typeface="Montserrat Classic"/>
              </a:rPr>
              <a:t>  - Parameter Terbaik:</a:t>
            </a:r>
          </a:p>
          <a:p>
            <a:pPr>
              <a:lnSpc>
                <a:spcPts val="2940"/>
              </a:lnSpc>
              <a:spcBef>
                <a:spcPct val="0"/>
              </a:spcBef>
            </a:pPr>
            <a:r>
              <a:rPr lang="en-US" sz="2100">
                <a:solidFill>
                  <a:srgbClr val="FFFFFF"/>
                </a:solidFill>
                <a:latin typeface="Montserrat Classic"/>
              </a:rPr>
              <a:t>    - 'algorithm': 'SAMME'</a:t>
            </a:r>
          </a:p>
          <a:p>
            <a:pPr>
              <a:lnSpc>
                <a:spcPts val="2940"/>
              </a:lnSpc>
              <a:spcBef>
                <a:spcPct val="0"/>
              </a:spcBef>
            </a:pPr>
            <a:r>
              <a:rPr lang="en-US" sz="2100">
                <a:solidFill>
                  <a:srgbClr val="FFFFFF"/>
                </a:solidFill>
                <a:latin typeface="Montserrat Classic"/>
              </a:rPr>
              <a:t>    - 'learning_rate': 0,01</a:t>
            </a:r>
          </a:p>
          <a:p>
            <a:pPr>
              <a:lnSpc>
                <a:spcPts val="2940"/>
              </a:lnSpc>
              <a:spcBef>
                <a:spcPct val="0"/>
              </a:spcBef>
            </a:pPr>
            <a:r>
              <a:rPr lang="en-US" sz="2100">
                <a:solidFill>
                  <a:srgbClr val="FFFFFF"/>
                </a:solidFill>
                <a:latin typeface="Montserrat Classic"/>
              </a:rPr>
              <a:t>    - 'n_estimators': 50</a:t>
            </a:r>
          </a:p>
          <a:p>
            <a:pPr>
              <a:lnSpc>
                <a:spcPts val="2940"/>
              </a:lnSpc>
              <a:spcBef>
                <a:spcPct val="0"/>
              </a:spcBef>
            </a:pPr>
            <a:r>
              <a:rPr lang="en-US" sz="2100">
                <a:solidFill>
                  <a:srgbClr val="FFFFFF"/>
                </a:solidFill>
                <a:latin typeface="Montserrat Classic"/>
              </a:rPr>
              <a:t>  - Skor Recall Terbaik: 90,19%</a:t>
            </a:r>
          </a:p>
        </p:txBody>
      </p:sp>
      <p:sp>
        <p:nvSpPr>
          <p:cNvPr name="TextBox 9" id="9"/>
          <p:cNvSpPr txBox="true"/>
          <p:nvPr/>
        </p:nvSpPr>
        <p:spPr>
          <a:xfrm rot="0">
            <a:off x="9345718" y="3386060"/>
            <a:ext cx="4528066" cy="2956560"/>
          </a:xfrm>
          <a:prstGeom prst="rect">
            <a:avLst/>
          </a:prstGeom>
        </p:spPr>
        <p:txBody>
          <a:bodyPr anchor="t" rtlCol="false" tIns="0" lIns="0" bIns="0" rIns="0">
            <a:spAutoFit/>
          </a:bodyPr>
          <a:lstStyle/>
          <a:p>
            <a:pPr algn="r">
              <a:lnSpc>
                <a:spcPts val="2940"/>
              </a:lnSpc>
            </a:pPr>
          </a:p>
          <a:p>
            <a:pPr algn="r">
              <a:lnSpc>
                <a:spcPts val="2940"/>
              </a:lnSpc>
            </a:pPr>
            <a:r>
              <a:rPr lang="en-US" sz="2100">
                <a:solidFill>
                  <a:srgbClr val="FFFFFF"/>
                </a:solidFill>
                <a:latin typeface="Montserrat Classic"/>
              </a:rPr>
              <a:t>3. SGD dengan SMOTEENN:</a:t>
            </a:r>
          </a:p>
          <a:p>
            <a:pPr algn="r">
              <a:lnSpc>
                <a:spcPts val="2940"/>
              </a:lnSpc>
            </a:pPr>
            <a:r>
              <a:rPr lang="en-US" sz="2100">
                <a:solidFill>
                  <a:srgbClr val="FFFFFF"/>
                </a:solidFill>
                <a:latin typeface="Montserrat Classic"/>
              </a:rPr>
              <a:t>  - Teknik Resampling: SMOTEENN</a:t>
            </a:r>
          </a:p>
          <a:p>
            <a:pPr algn="r">
              <a:lnSpc>
                <a:spcPts val="2940"/>
              </a:lnSpc>
            </a:pPr>
            <a:r>
              <a:rPr lang="en-US" sz="2100">
                <a:solidFill>
                  <a:srgbClr val="FFFFFF"/>
                </a:solidFill>
                <a:latin typeface="Montserrat Classic"/>
              </a:rPr>
              <a:t>  - Parameter Terbaik:</a:t>
            </a:r>
          </a:p>
          <a:p>
            <a:pPr algn="r">
              <a:lnSpc>
                <a:spcPts val="2940"/>
              </a:lnSpc>
            </a:pPr>
            <a:r>
              <a:rPr lang="en-US" sz="2100">
                <a:solidFill>
                  <a:srgbClr val="FFFFFF"/>
                </a:solidFill>
                <a:latin typeface="Montserrat Classic"/>
              </a:rPr>
              <a:t>    - 'alpha': 0,0001</a:t>
            </a:r>
          </a:p>
          <a:p>
            <a:pPr algn="r">
              <a:lnSpc>
                <a:spcPts val="2940"/>
              </a:lnSpc>
            </a:pPr>
            <a:r>
              <a:rPr lang="en-US" sz="2100">
                <a:solidFill>
                  <a:srgbClr val="FFFFFF"/>
                </a:solidFill>
                <a:latin typeface="Montserrat Classic"/>
              </a:rPr>
              <a:t>    - 'loss': 'hinge'</a:t>
            </a:r>
          </a:p>
          <a:p>
            <a:pPr algn="r">
              <a:lnSpc>
                <a:spcPts val="2940"/>
              </a:lnSpc>
            </a:pPr>
            <a:r>
              <a:rPr lang="en-US" sz="2100">
                <a:solidFill>
                  <a:srgbClr val="FFFFFF"/>
                </a:solidFill>
                <a:latin typeface="Montserrat Classic"/>
              </a:rPr>
              <a:t>    - 'max_iter': 1000</a:t>
            </a:r>
          </a:p>
          <a:p>
            <a:pPr algn="r">
              <a:lnSpc>
                <a:spcPts val="2940"/>
              </a:lnSpc>
            </a:pPr>
            <a:r>
              <a:rPr lang="en-US" sz="2100">
                <a:solidFill>
                  <a:srgbClr val="FFFFFF"/>
                </a:solidFill>
                <a:latin typeface="Montserrat Classic"/>
              </a:rPr>
              <a:t>  - Skor Recall Terbaik: 83,01%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508962" y="3487564"/>
            <a:ext cx="12890588" cy="4325994"/>
          </a:xfrm>
          <a:custGeom>
            <a:avLst/>
            <a:gdLst/>
            <a:ahLst/>
            <a:cxnLst/>
            <a:rect r="r" b="b" t="t" l="l"/>
            <a:pathLst>
              <a:path h="4325994" w="12890588">
                <a:moveTo>
                  <a:pt x="0" y="0"/>
                </a:moveTo>
                <a:lnTo>
                  <a:pt x="12890588" y="0"/>
                </a:lnTo>
                <a:lnTo>
                  <a:pt x="12890588" y="4325994"/>
                </a:lnTo>
                <a:lnTo>
                  <a:pt x="0" y="4325994"/>
                </a:lnTo>
                <a:lnTo>
                  <a:pt x="0" y="0"/>
                </a:lnTo>
                <a:close/>
              </a:path>
            </a:pathLst>
          </a:custGeom>
          <a:blipFill>
            <a:blip r:embed="rId3"/>
            <a:stretch>
              <a:fillRect l="0" t="0" r="0" b="0"/>
            </a:stretch>
          </a:blipFill>
        </p:spPr>
      </p:sp>
      <p:sp>
        <p:nvSpPr>
          <p:cNvPr name="TextBox 7" id="7"/>
          <p:cNvSpPr txBox="true"/>
          <p:nvPr/>
        </p:nvSpPr>
        <p:spPr>
          <a:xfrm rot="0">
            <a:off x="4332932" y="1317518"/>
            <a:ext cx="7242648" cy="67945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FFFFFF"/>
                </a:solidFill>
                <a:latin typeface="Montserrat Classic Bold"/>
              </a:rPr>
              <a:t>Hyperparameter Tuning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61469" y="4079081"/>
            <a:ext cx="4705478" cy="1943100"/>
          </a:xfrm>
          <a:prstGeom prst="rect">
            <a:avLst/>
          </a:prstGeom>
        </p:spPr>
        <p:txBody>
          <a:bodyPr anchor="t" rtlCol="false" tIns="0" lIns="0" bIns="0" rIns="0">
            <a:spAutoFit/>
          </a:bodyPr>
          <a:lstStyle/>
          <a:p>
            <a:pPr>
              <a:lnSpc>
                <a:spcPts val="7679"/>
              </a:lnSpc>
            </a:pPr>
            <a:r>
              <a:rPr lang="en-US" sz="6399">
                <a:solidFill>
                  <a:srgbClr val="051D64"/>
                </a:solidFill>
                <a:latin typeface="Oswald Bold"/>
              </a:rPr>
              <a:t>COST</a:t>
            </a:r>
          </a:p>
          <a:p>
            <a:pPr>
              <a:lnSpc>
                <a:spcPts val="7679"/>
              </a:lnSpc>
            </a:pPr>
            <a:r>
              <a:rPr lang="en-US" sz="6399">
                <a:solidFill>
                  <a:srgbClr val="051D64"/>
                </a:solidFill>
                <a:latin typeface="Oswald Bold"/>
              </a:rPr>
              <a:t>SIMULATION</a:t>
            </a:r>
          </a:p>
        </p:txBody>
      </p:sp>
      <p:sp>
        <p:nvSpPr>
          <p:cNvPr name="AutoShape 8" id="8"/>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9" id="9"/>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10" id="10"/>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6" id="16"/>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17" id="17"/>
          <p:cNvSpPr txBox="true"/>
          <p:nvPr/>
        </p:nvSpPr>
        <p:spPr>
          <a:xfrm rot="0">
            <a:off x="6128414" y="2717483"/>
            <a:ext cx="10859909" cy="4813935"/>
          </a:xfrm>
          <a:prstGeom prst="rect">
            <a:avLst/>
          </a:prstGeom>
        </p:spPr>
        <p:txBody>
          <a:bodyPr anchor="t" rtlCol="false" tIns="0" lIns="0" bIns="0" rIns="0">
            <a:spAutoFit/>
          </a:bodyPr>
          <a:lstStyle/>
          <a:p>
            <a:pPr algn="ctr">
              <a:lnSpc>
                <a:spcPts val="2940"/>
              </a:lnSpc>
              <a:spcBef>
                <a:spcPct val="0"/>
              </a:spcBef>
            </a:pPr>
            <a:r>
              <a:rPr lang="en-US" sz="2100">
                <a:solidFill>
                  <a:srgbClr val="051D64"/>
                </a:solidFill>
                <a:latin typeface="Montserrat Classic Bold"/>
              </a:rPr>
              <a:t>True Positive (TP) dan False Positive (FP)</a:t>
            </a:r>
          </a:p>
          <a:p>
            <a:pPr algn="ctr">
              <a:lnSpc>
                <a:spcPts val="2940"/>
              </a:lnSpc>
              <a:spcBef>
                <a:spcPct val="0"/>
              </a:spcBef>
            </a:pPr>
          </a:p>
          <a:p>
            <a:pPr>
              <a:lnSpc>
                <a:spcPts val="2940"/>
              </a:lnSpc>
              <a:spcBef>
                <a:spcPct val="0"/>
              </a:spcBef>
            </a:pPr>
            <a:r>
              <a:rPr lang="en-US" sz="2100">
                <a:solidFill>
                  <a:srgbClr val="051D64"/>
                </a:solidFill>
                <a:latin typeface="Montserrat Classic"/>
                <a:ea typeface="Montserrat Classic"/>
              </a:rPr>
              <a:t>True Positive (TP) mewakili pelanggan yang diidentifikasi secara benar oleh model sebagai cenderung churn. Perusahaan berusaha mempertahankan pelanggan ini melalui insentif atau diskon, dengan biaya retensi sebesar TP × Biaya Retensi ($1). Di sisi lain, False Positive (FP) terjadi ketika model secara keliru mengidentifikasi pelanggan sebagai cenderung churn padahal sebenarnya tidak. Hal ini dapat mengakibatkan pengeluaran retensi yang tidak perlu, dengan biaya sebesar FP × Biaya Retensi ($1).</a:t>
            </a:r>
          </a:p>
          <a:p>
            <a:pPr>
              <a:lnSpc>
                <a:spcPts val="2940"/>
              </a:lnSpc>
              <a:spcBef>
                <a:spcPct val="0"/>
              </a:spcBef>
            </a:pPr>
          </a:p>
          <a:p>
            <a:pPr>
              <a:lnSpc>
                <a:spcPts val="2940"/>
              </a:lnSpc>
              <a:spcBef>
                <a:spcPct val="0"/>
              </a:spcBef>
            </a:pPr>
            <a:r>
              <a:rPr lang="en-US" sz="2100">
                <a:solidFill>
                  <a:srgbClr val="051D64"/>
                </a:solidFill>
                <a:latin typeface="Montserrat Classic"/>
                <a:ea typeface="Montserrat Classic"/>
              </a:rPr>
              <a:t>Biaya: TP atau FP × Biaya Retensi = TP atau FP × $1</a:t>
            </a:r>
          </a:p>
          <a:p>
            <a:pPr algn="ctr">
              <a:lnSpc>
                <a:spcPts val="2940"/>
              </a:lnSpc>
              <a:spcBef>
                <a:spcPct val="0"/>
              </a:spcBef>
            </a:pPr>
          </a:p>
          <a:p>
            <a:pPr algn="ctr">
              <a:lnSpc>
                <a:spcPts val="294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61469" y="4079081"/>
            <a:ext cx="4705478" cy="1943100"/>
          </a:xfrm>
          <a:prstGeom prst="rect">
            <a:avLst/>
          </a:prstGeom>
        </p:spPr>
        <p:txBody>
          <a:bodyPr anchor="t" rtlCol="false" tIns="0" lIns="0" bIns="0" rIns="0">
            <a:spAutoFit/>
          </a:bodyPr>
          <a:lstStyle/>
          <a:p>
            <a:pPr>
              <a:lnSpc>
                <a:spcPts val="7679"/>
              </a:lnSpc>
            </a:pPr>
            <a:r>
              <a:rPr lang="en-US" sz="6399">
                <a:solidFill>
                  <a:srgbClr val="051D64"/>
                </a:solidFill>
                <a:latin typeface="Oswald Bold"/>
              </a:rPr>
              <a:t>COST</a:t>
            </a:r>
          </a:p>
          <a:p>
            <a:pPr>
              <a:lnSpc>
                <a:spcPts val="7679"/>
              </a:lnSpc>
            </a:pPr>
            <a:r>
              <a:rPr lang="en-US" sz="6399">
                <a:solidFill>
                  <a:srgbClr val="051D64"/>
                </a:solidFill>
                <a:latin typeface="Oswald Bold"/>
              </a:rPr>
              <a:t>SIMULATION</a:t>
            </a:r>
          </a:p>
        </p:txBody>
      </p:sp>
      <p:sp>
        <p:nvSpPr>
          <p:cNvPr name="AutoShape 8" id="8"/>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9" id="9"/>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10" id="10"/>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6" id="16"/>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17" id="17"/>
          <p:cNvSpPr txBox="true"/>
          <p:nvPr/>
        </p:nvSpPr>
        <p:spPr>
          <a:xfrm rot="0">
            <a:off x="6128414" y="2717483"/>
            <a:ext cx="10859909" cy="6299835"/>
          </a:xfrm>
          <a:prstGeom prst="rect">
            <a:avLst/>
          </a:prstGeom>
        </p:spPr>
        <p:txBody>
          <a:bodyPr anchor="t" rtlCol="false" tIns="0" lIns="0" bIns="0" rIns="0">
            <a:spAutoFit/>
          </a:bodyPr>
          <a:lstStyle/>
          <a:p>
            <a:pPr algn="ctr">
              <a:lnSpc>
                <a:spcPts val="2940"/>
              </a:lnSpc>
            </a:pPr>
            <a:r>
              <a:rPr lang="en-US" sz="2100">
                <a:solidFill>
                  <a:srgbClr val="051D64"/>
                </a:solidFill>
                <a:latin typeface="Montserrat Classic Bold"/>
              </a:rPr>
              <a:t>False Negative (FN) dan Biaya Akuisisi</a:t>
            </a:r>
          </a:p>
          <a:p>
            <a:pPr algn="ctr">
              <a:lnSpc>
                <a:spcPts val="2940"/>
              </a:lnSpc>
            </a:pPr>
          </a:p>
          <a:p>
            <a:pPr>
              <a:lnSpc>
                <a:spcPts val="2940"/>
              </a:lnSpc>
            </a:pPr>
            <a:r>
              <a:rPr lang="en-US" sz="2100">
                <a:solidFill>
                  <a:srgbClr val="051D64"/>
                </a:solidFill>
                <a:latin typeface="Montserrat Classic"/>
              </a:rPr>
              <a:t>Jika model mendeteksi False Negatives (FN), artinya pelanggan yang sebenarnya akan churn tetapi tidak terdeteksi, perusahaan mungkin perlu menggantikan pelanggan ini dengan mendapatkan yang baru. Biaya yang terkait dengan mendapatkan pelanggan baru dikenal sebagai Biaya Akuisisi ($5).</a:t>
            </a:r>
          </a:p>
          <a:p>
            <a:pPr>
              <a:lnSpc>
                <a:spcPts val="2940"/>
              </a:lnSpc>
            </a:pPr>
          </a:p>
          <a:p>
            <a:pPr>
              <a:lnSpc>
                <a:spcPts val="2940"/>
              </a:lnSpc>
            </a:pPr>
            <a:r>
              <a:rPr lang="en-US" sz="2100">
                <a:solidFill>
                  <a:srgbClr val="051D64"/>
                </a:solidFill>
                <a:latin typeface="Montserrat Classic"/>
                <a:ea typeface="Montserrat Classic"/>
              </a:rPr>
              <a:t>Biaya: FN × Biaya Akuisisi = FN × $5</a:t>
            </a:r>
          </a:p>
          <a:p>
            <a:pPr algn="ctr">
              <a:lnSpc>
                <a:spcPts val="2940"/>
              </a:lnSpc>
            </a:pPr>
          </a:p>
          <a:p>
            <a:pPr algn="ctr">
              <a:lnSpc>
                <a:spcPts val="2940"/>
              </a:lnSpc>
            </a:pPr>
            <a:r>
              <a:rPr lang="en-US" sz="2100">
                <a:solidFill>
                  <a:srgbClr val="051D64"/>
                </a:solidFill>
                <a:latin typeface="Montserrat Classic Bold"/>
              </a:rPr>
              <a:t>T</a:t>
            </a:r>
            <a:r>
              <a:rPr lang="en-US" sz="2100">
                <a:solidFill>
                  <a:srgbClr val="051D64"/>
                </a:solidFill>
                <a:latin typeface="Montserrat Classic Bold"/>
              </a:rPr>
              <a:t>rue Negative (TN)</a:t>
            </a:r>
          </a:p>
          <a:p>
            <a:pPr algn="ctr">
              <a:lnSpc>
                <a:spcPts val="2940"/>
              </a:lnSpc>
            </a:pPr>
          </a:p>
          <a:p>
            <a:pPr>
              <a:lnSpc>
                <a:spcPts val="2940"/>
              </a:lnSpc>
            </a:pPr>
            <a:r>
              <a:rPr lang="en-US" sz="2100">
                <a:solidFill>
                  <a:srgbClr val="051D64"/>
                </a:solidFill>
                <a:latin typeface="Montserrat Classic"/>
              </a:rPr>
              <a:t>True Negative (TN) mewakili pelanggan yang diidentifikasi secara benar sebagai tidak cenderung churn. Tidak ada tindakan yang diperlukan untuk pelanggan ini dalam hal retensi atau akuisisi.</a:t>
            </a:r>
          </a:p>
          <a:p>
            <a:pPr>
              <a:lnSpc>
                <a:spcPts val="2940"/>
              </a:lnSpc>
            </a:pPr>
          </a:p>
          <a:p>
            <a:pPr>
              <a:lnSpc>
                <a:spcPts val="2940"/>
              </a:lnSpc>
            </a:pPr>
            <a:r>
              <a:rPr lang="en-US" sz="2100">
                <a:solidFill>
                  <a:srgbClr val="051D64"/>
                </a:solidFill>
                <a:latin typeface="Montserrat Classic"/>
              </a:rPr>
              <a:t>Biaya: 0 (Tidak Ada Biaya)</a:t>
            </a:r>
          </a:p>
          <a:p>
            <a:pPr algn="ctr">
              <a:lnSpc>
                <a:spcPts val="294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8" id="8"/>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9" id="9"/>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0" id="10"/>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Freeform 16" id="16"/>
          <p:cNvSpPr/>
          <p:nvPr/>
        </p:nvSpPr>
        <p:spPr>
          <a:xfrm flipH="false" flipV="false" rot="0">
            <a:off x="8746892" y="2122482"/>
            <a:ext cx="6427698" cy="6042036"/>
          </a:xfrm>
          <a:custGeom>
            <a:avLst/>
            <a:gdLst/>
            <a:ahLst/>
            <a:cxnLst/>
            <a:rect r="r" b="b" t="t" l="l"/>
            <a:pathLst>
              <a:path h="6042036" w="6427698">
                <a:moveTo>
                  <a:pt x="0" y="0"/>
                </a:moveTo>
                <a:lnTo>
                  <a:pt x="6427698" y="0"/>
                </a:lnTo>
                <a:lnTo>
                  <a:pt x="6427698" y="6042036"/>
                </a:lnTo>
                <a:lnTo>
                  <a:pt x="0" y="6042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61469" y="4079081"/>
            <a:ext cx="4705478" cy="1943100"/>
          </a:xfrm>
          <a:prstGeom prst="rect">
            <a:avLst/>
          </a:prstGeom>
        </p:spPr>
        <p:txBody>
          <a:bodyPr anchor="t" rtlCol="false" tIns="0" lIns="0" bIns="0" rIns="0">
            <a:spAutoFit/>
          </a:bodyPr>
          <a:lstStyle/>
          <a:p>
            <a:pPr>
              <a:lnSpc>
                <a:spcPts val="7679"/>
              </a:lnSpc>
            </a:pPr>
            <a:r>
              <a:rPr lang="en-US" sz="6399">
                <a:solidFill>
                  <a:srgbClr val="051D64"/>
                </a:solidFill>
                <a:latin typeface="Oswald Bold"/>
              </a:rPr>
              <a:t>COST</a:t>
            </a:r>
          </a:p>
          <a:p>
            <a:pPr>
              <a:lnSpc>
                <a:spcPts val="7679"/>
              </a:lnSpc>
            </a:pPr>
            <a:r>
              <a:rPr lang="en-US" sz="6399">
                <a:solidFill>
                  <a:srgbClr val="051D64"/>
                </a:solidFill>
                <a:latin typeface="Oswald Bold"/>
              </a:rPr>
              <a:t>SIMULATION</a:t>
            </a:r>
          </a:p>
        </p:txBody>
      </p:sp>
      <p:sp>
        <p:nvSpPr>
          <p:cNvPr name="TextBox 18" id="18"/>
          <p:cNvSpPr txBox="true"/>
          <p:nvPr/>
        </p:nvSpPr>
        <p:spPr>
          <a:xfrm rot="0">
            <a:off x="9144000" y="4031456"/>
            <a:ext cx="5357945" cy="3489325"/>
          </a:xfrm>
          <a:prstGeom prst="rect">
            <a:avLst/>
          </a:prstGeom>
        </p:spPr>
        <p:txBody>
          <a:bodyPr anchor="t" rtlCol="false" tIns="0" lIns="0" bIns="0" rIns="0">
            <a:spAutoFit/>
          </a:bodyPr>
          <a:lstStyle/>
          <a:p>
            <a:pPr algn="ctr">
              <a:lnSpc>
                <a:spcPts val="3499"/>
              </a:lnSpc>
              <a:spcBef>
                <a:spcPct val="0"/>
              </a:spcBef>
            </a:pPr>
            <a:r>
              <a:rPr lang="en-US" sz="2499">
                <a:solidFill>
                  <a:srgbClr val="051D64"/>
                </a:solidFill>
                <a:latin typeface="Montserrat Classic"/>
              </a:rPr>
              <a:t>Catatan:</a:t>
            </a:r>
          </a:p>
          <a:p>
            <a:pPr algn="ctr">
              <a:lnSpc>
                <a:spcPts val="3499"/>
              </a:lnSpc>
              <a:spcBef>
                <a:spcPct val="0"/>
              </a:spcBef>
            </a:pPr>
            <a:r>
              <a:rPr lang="en-US" sz="2499">
                <a:solidFill>
                  <a:srgbClr val="051D64"/>
                </a:solidFill>
                <a:latin typeface="Montserrat Classic"/>
              </a:rPr>
              <a:t>Untuk rumus biaya di atas, $1 digunakan sebagai biaya retensi, dan $5 sebagai biaya akuisisi. Harap dicatat bahwa nilai-nilai ini hanya contoh dan sebaiknya disesuaikan dengan keadaan sebenarnya.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61469" y="4079081"/>
            <a:ext cx="4705478" cy="1943100"/>
          </a:xfrm>
          <a:prstGeom prst="rect">
            <a:avLst/>
          </a:prstGeom>
        </p:spPr>
        <p:txBody>
          <a:bodyPr anchor="t" rtlCol="false" tIns="0" lIns="0" bIns="0" rIns="0">
            <a:spAutoFit/>
          </a:bodyPr>
          <a:lstStyle/>
          <a:p>
            <a:pPr>
              <a:lnSpc>
                <a:spcPts val="7679"/>
              </a:lnSpc>
            </a:pPr>
            <a:r>
              <a:rPr lang="en-US" sz="6399">
                <a:solidFill>
                  <a:srgbClr val="051D64"/>
                </a:solidFill>
                <a:latin typeface="Oswald Bold"/>
              </a:rPr>
              <a:t>COST</a:t>
            </a:r>
          </a:p>
          <a:p>
            <a:pPr>
              <a:lnSpc>
                <a:spcPts val="7679"/>
              </a:lnSpc>
            </a:pPr>
            <a:r>
              <a:rPr lang="en-US" sz="6399">
                <a:solidFill>
                  <a:srgbClr val="051D64"/>
                </a:solidFill>
                <a:latin typeface="Oswald Bold"/>
              </a:rPr>
              <a:t>SIMULATION</a:t>
            </a:r>
          </a:p>
        </p:txBody>
      </p:sp>
      <p:sp>
        <p:nvSpPr>
          <p:cNvPr name="AutoShape 8" id="8"/>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9" id="9"/>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10" id="10"/>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6" id="16"/>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17" id="17"/>
          <p:cNvSpPr txBox="true"/>
          <p:nvPr/>
        </p:nvSpPr>
        <p:spPr>
          <a:xfrm rot="0">
            <a:off x="6128414" y="2294846"/>
            <a:ext cx="10859909" cy="6645402"/>
          </a:xfrm>
          <a:prstGeom prst="rect">
            <a:avLst/>
          </a:prstGeom>
        </p:spPr>
        <p:txBody>
          <a:bodyPr anchor="t" rtlCol="false" tIns="0" lIns="0" bIns="0" rIns="0">
            <a:spAutoFit/>
          </a:bodyPr>
          <a:lstStyle/>
          <a:p>
            <a:pPr algn="ctr">
              <a:lnSpc>
                <a:spcPts val="1869"/>
              </a:lnSpc>
            </a:pPr>
            <a:r>
              <a:rPr lang="en-US" sz="2100">
                <a:solidFill>
                  <a:srgbClr val="051D64"/>
                </a:solidFill>
                <a:latin typeface="Montserrat Classic Bold"/>
              </a:rPr>
              <a:t>Total biaya tanpa model adalah </a:t>
            </a:r>
            <a:r>
              <a:rPr lang="en-US" sz="2100">
                <a:solidFill>
                  <a:srgbClr val="051D64"/>
                </a:solidFill>
                <a:latin typeface="Montserrat Classic"/>
              </a:rPr>
              <a:t>$969.</a:t>
            </a:r>
          </a:p>
          <a:p>
            <a:pPr>
              <a:lnSpc>
                <a:spcPts val="1869"/>
              </a:lnSpc>
            </a:pPr>
          </a:p>
          <a:p>
            <a:pPr algn="ctr">
              <a:lnSpc>
                <a:spcPts val="1869"/>
              </a:lnSpc>
            </a:pPr>
            <a:r>
              <a:rPr lang="en-US" sz="2100">
                <a:solidFill>
                  <a:srgbClr val="051D64"/>
                </a:solidFill>
                <a:latin typeface="Montserrat Classic Bold"/>
              </a:rPr>
              <a:t>T</a:t>
            </a:r>
            <a:r>
              <a:rPr lang="en-US" sz="2100">
                <a:solidFill>
                  <a:srgbClr val="051D64"/>
                </a:solidFill>
                <a:latin typeface="Montserrat Classic Bold"/>
              </a:rPr>
              <a:t>otal biaya untuk setiap model sebelum tuning adalah:</a:t>
            </a:r>
          </a:p>
          <a:p>
            <a:pPr>
              <a:lnSpc>
                <a:spcPts val="1869"/>
              </a:lnSpc>
            </a:pPr>
          </a:p>
          <a:p>
            <a:pPr>
              <a:lnSpc>
                <a:spcPts val="1869"/>
              </a:lnSpc>
            </a:pPr>
            <a:r>
              <a:rPr lang="en-US" sz="2100">
                <a:solidFill>
                  <a:srgbClr val="051D64"/>
                </a:solidFill>
                <a:latin typeface="Montserrat Classic"/>
              </a:rPr>
              <a:t>1. SGD - RandomOverSampler</a:t>
            </a:r>
          </a:p>
          <a:p>
            <a:pPr>
              <a:lnSpc>
                <a:spcPts val="1869"/>
              </a:lnSpc>
            </a:pPr>
          </a:p>
          <a:p>
            <a:pPr>
              <a:lnSpc>
                <a:spcPts val="1869"/>
              </a:lnSpc>
            </a:pPr>
            <a:r>
              <a:rPr lang="en-US" sz="2100">
                <a:solidFill>
                  <a:srgbClr val="051D64"/>
                </a:solidFill>
                <a:latin typeface="Montserrat Classic"/>
              </a:rPr>
              <a:t>Total Biaya: $672</a:t>
            </a:r>
          </a:p>
          <a:p>
            <a:pPr>
              <a:lnSpc>
                <a:spcPts val="1869"/>
              </a:lnSpc>
            </a:pPr>
          </a:p>
          <a:p>
            <a:pPr>
              <a:lnSpc>
                <a:spcPts val="1869"/>
              </a:lnSpc>
            </a:pPr>
            <a:r>
              <a:rPr lang="en-US" sz="2100">
                <a:solidFill>
                  <a:srgbClr val="051D64"/>
                </a:solidFill>
                <a:latin typeface="Montserrat Classic"/>
              </a:rPr>
              <a:t>2. AdaBoost - SMOTEEN</a:t>
            </a:r>
          </a:p>
          <a:p>
            <a:pPr>
              <a:lnSpc>
                <a:spcPts val="1869"/>
              </a:lnSpc>
            </a:pPr>
          </a:p>
          <a:p>
            <a:pPr>
              <a:lnSpc>
                <a:spcPts val="1869"/>
              </a:lnSpc>
            </a:pPr>
            <a:r>
              <a:rPr lang="en-US" sz="2100">
                <a:solidFill>
                  <a:srgbClr val="051D64"/>
                </a:solidFill>
                <a:latin typeface="Montserrat Classic"/>
              </a:rPr>
              <a:t>Total Biaya: $638</a:t>
            </a:r>
          </a:p>
          <a:p>
            <a:pPr>
              <a:lnSpc>
                <a:spcPts val="1869"/>
              </a:lnSpc>
            </a:pPr>
          </a:p>
          <a:p>
            <a:pPr>
              <a:lnSpc>
                <a:spcPts val="1869"/>
              </a:lnSpc>
            </a:pPr>
            <a:r>
              <a:rPr lang="en-US" sz="2100">
                <a:solidFill>
                  <a:srgbClr val="051D64"/>
                </a:solidFill>
                <a:latin typeface="Montserrat Classic"/>
              </a:rPr>
              <a:t>3. SGD - SMOTEEN</a:t>
            </a:r>
          </a:p>
          <a:p>
            <a:pPr>
              <a:lnSpc>
                <a:spcPts val="1869"/>
              </a:lnSpc>
            </a:pPr>
          </a:p>
          <a:p>
            <a:pPr>
              <a:lnSpc>
                <a:spcPts val="1869"/>
              </a:lnSpc>
            </a:pPr>
            <a:r>
              <a:rPr lang="en-US" sz="2100">
                <a:solidFill>
                  <a:srgbClr val="051D64"/>
                </a:solidFill>
                <a:latin typeface="Montserrat Classic"/>
              </a:rPr>
              <a:t>Total Biaya: $658</a:t>
            </a:r>
          </a:p>
          <a:p>
            <a:pPr>
              <a:lnSpc>
                <a:spcPts val="1869"/>
              </a:lnSpc>
            </a:pPr>
          </a:p>
          <a:p>
            <a:pPr algn="ctr">
              <a:lnSpc>
                <a:spcPts val="1869"/>
              </a:lnSpc>
            </a:pPr>
            <a:r>
              <a:rPr lang="en-US" sz="2100">
                <a:solidFill>
                  <a:srgbClr val="051D64"/>
                </a:solidFill>
                <a:latin typeface="Montserrat Classic Bold"/>
              </a:rPr>
              <a:t>T</a:t>
            </a:r>
            <a:r>
              <a:rPr lang="en-US" sz="2100">
                <a:solidFill>
                  <a:srgbClr val="051D64"/>
                </a:solidFill>
                <a:latin typeface="Montserrat Classic Bold"/>
              </a:rPr>
              <a:t>otal biaya untuk setiap model setelah tuning adalah:</a:t>
            </a:r>
          </a:p>
          <a:p>
            <a:pPr>
              <a:lnSpc>
                <a:spcPts val="1869"/>
              </a:lnSpc>
            </a:pPr>
          </a:p>
          <a:p>
            <a:pPr>
              <a:lnSpc>
                <a:spcPts val="1869"/>
              </a:lnSpc>
            </a:pPr>
            <a:r>
              <a:rPr lang="en-US" sz="2100">
                <a:solidFill>
                  <a:srgbClr val="051D64"/>
                </a:solidFill>
                <a:latin typeface="Montserrat Classic"/>
              </a:rPr>
              <a:t>1. AdaBoost - SMOTEENN </a:t>
            </a:r>
          </a:p>
          <a:p>
            <a:pPr>
              <a:lnSpc>
                <a:spcPts val="1869"/>
              </a:lnSpc>
            </a:pPr>
          </a:p>
          <a:p>
            <a:pPr>
              <a:lnSpc>
                <a:spcPts val="1869"/>
              </a:lnSpc>
            </a:pPr>
            <a:r>
              <a:rPr lang="en-US" sz="2100">
                <a:solidFill>
                  <a:srgbClr val="051D64"/>
                </a:solidFill>
                <a:latin typeface="Montserrat Classic"/>
              </a:rPr>
              <a:t>Total Biaya: $638</a:t>
            </a:r>
          </a:p>
          <a:p>
            <a:pPr>
              <a:lnSpc>
                <a:spcPts val="1869"/>
              </a:lnSpc>
            </a:pPr>
          </a:p>
          <a:p>
            <a:pPr>
              <a:lnSpc>
                <a:spcPts val="1869"/>
              </a:lnSpc>
            </a:pPr>
            <a:r>
              <a:rPr lang="en-US" sz="2100">
                <a:solidFill>
                  <a:srgbClr val="051D64"/>
                </a:solidFill>
                <a:latin typeface="Montserrat Classic"/>
              </a:rPr>
              <a:t>2. SGD - RandomOverSampler </a:t>
            </a:r>
          </a:p>
          <a:p>
            <a:pPr>
              <a:lnSpc>
                <a:spcPts val="1869"/>
              </a:lnSpc>
            </a:pPr>
          </a:p>
          <a:p>
            <a:pPr>
              <a:lnSpc>
                <a:spcPts val="1869"/>
              </a:lnSpc>
            </a:pPr>
            <a:r>
              <a:rPr lang="en-US" sz="2100">
                <a:solidFill>
                  <a:srgbClr val="051D64"/>
                </a:solidFill>
                <a:latin typeface="Montserrat Classic"/>
              </a:rPr>
              <a:t>Total Biaya: $658</a:t>
            </a:r>
          </a:p>
          <a:p>
            <a:pPr>
              <a:lnSpc>
                <a:spcPts val="1869"/>
              </a:lnSpc>
            </a:pPr>
          </a:p>
          <a:p>
            <a:pPr>
              <a:lnSpc>
                <a:spcPts val="1869"/>
              </a:lnSpc>
            </a:pPr>
            <a:r>
              <a:rPr lang="en-US" sz="2100">
                <a:solidFill>
                  <a:srgbClr val="051D64"/>
                </a:solidFill>
                <a:latin typeface="Montserrat Classic"/>
              </a:rPr>
              <a:t>3. SGD - SMOTEENN </a:t>
            </a:r>
          </a:p>
          <a:p>
            <a:pPr>
              <a:lnSpc>
                <a:spcPts val="1869"/>
              </a:lnSpc>
            </a:pPr>
          </a:p>
          <a:p>
            <a:pPr>
              <a:lnSpc>
                <a:spcPts val="1869"/>
              </a:lnSpc>
            </a:pPr>
            <a:r>
              <a:rPr lang="en-US" sz="2100">
                <a:solidFill>
                  <a:srgbClr val="051D64"/>
                </a:solidFill>
                <a:latin typeface="Montserrat Classic"/>
              </a:rPr>
              <a:t>Total Biaya: $658</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8" id="8"/>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9" id="9"/>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0" id="10"/>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Freeform 16" id="16"/>
          <p:cNvSpPr/>
          <p:nvPr/>
        </p:nvSpPr>
        <p:spPr>
          <a:xfrm flipH="false" flipV="false" rot="0">
            <a:off x="10080013" y="3735334"/>
            <a:ext cx="3302961" cy="687494"/>
          </a:xfrm>
          <a:custGeom>
            <a:avLst/>
            <a:gdLst/>
            <a:ahLst/>
            <a:cxnLst/>
            <a:rect r="r" b="b" t="t" l="l"/>
            <a:pathLst>
              <a:path h="687494" w="3302961">
                <a:moveTo>
                  <a:pt x="0" y="0"/>
                </a:moveTo>
                <a:lnTo>
                  <a:pt x="3302962" y="0"/>
                </a:lnTo>
                <a:lnTo>
                  <a:pt x="3302962" y="687494"/>
                </a:lnTo>
                <a:lnTo>
                  <a:pt x="0" y="687494"/>
                </a:lnTo>
                <a:lnTo>
                  <a:pt x="0" y="0"/>
                </a:lnTo>
                <a:close/>
              </a:path>
            </a:pathLst>
          </a:custGeom>
          <a:blipFill>
            <a:blip r:embed="rId6"/>
            <a:stretch>
              <a:fillRect l="0" t="0" r="0" b="0"/>
            </a:stretch>
          </a:blipFill>
        </p:spPr>
      </p:sp>
      <p:sp>
        <p:nvSpPr>
          <p:cNvPr name="TextBox 17" id="17"/>
          <p:cNvSpPr txBox="true"/>
          <p:nvPr/>
        </p:nvSpPr>
        <p:spPr>
          <a:xfrm rot="0">
            <a:off x="461469" y="4079081"/>
            <a:ext cx="4705478" cy="1943100"/>
          </a:xfrm>
          <a:prstGeom prst="rect">
            <a:avLst/>
          </a:prstGeom>
        </p:spPr>
        <p:txBody>
          <a:bodyPr anchor="t" rtlCol="false" tIns="0" lIns="0" bIns="0" rIns="0">
            <a:spAutoFit/>
          </a:bodyPr>
          <a:lstStyle/>
          <a:p>
            <a:pPr>
              <a:lnSpc>
                <a:spcPts val="7679"/>
              </a:lnSpc>
            </a:pPr>
            <a:r>
              <a:rPr lang="en-US" sz="6399">
                <a:solidFill>
                  <a:srgbClr val="051D64"/>
                </a:solidFill>
                <a:latin typeface="Oswald Bold"/>
              </a:rPr>
              <a:t>COST</a:t>
            </a:r>
          </a:p>
          <a:p>
            <a:pPr>
              <a:lnSpc>
                <a:spcPts val="7679"/>
              </a:lnSpc>
            </a:pPr>
            <a:r>
              <a:rPr lang="en-US" sz="6399">
                <a:solidFill>
                  <a:srgbClr val="051D64"/>
                </a:solidFill>
                <a:latin typeface="Oswald Bold"/>
              </a:rPr>
              <a:t>SIMULATION</a:t>
            </a:r>
          </a:p>
        </p:txBody>
      </p:sp>
      <p:sp>
        <p:nvSpPr>
          <p:cNvPr name="TextBox 18" id="18"/>
          <p:cNvSpPr txBox="true"/>
          <p:nvPr/>
        </p:nvSpPr>
        <p:spPr>
          <a:xfrm rot="0">
            <a:off x="6128414" y="2171021"/>
            <a:ext cx="10859909" cy="2777490"/>
          </a:xfrm>
          <a:prstGeom prst="rect">
            <a:avLst/>
          </a:prstGeom>
        </p:spPr>
        <p:txBody>
          <a:bodyPr anchor="t" rtlCol="false" tIns="0" lIns="0" bIns="0" rIns="0">
            <a:spAutoFit/>
          </a:bodyPr>
          <a:lstStyle/>
          <a:p>
            <a:pPr marL="453390" indent="-226695" lvl="1">
              <a:lnSpc>
                <a:spcPts val="3150"/>
              </a:lnSpc>
              <a:buFont typeface="Arial"/>
              <a:buChar char="•"/>
            </a:pPr>
            <a:r>
              <a:rPr lang="en-US" sz="2100">
                <a:solidFill>
                  <a:srgbClr val="051D64"/>
                </a:solidFill>
                <a:latin typeface="Montserrat Classic"/>
              </a:rPr>
              <a:t>"AdaBoost - SMOTEENN setelah penyetelan" menunjukkan kinerja terbaik dengan biaya terendah, hanya $638.</a:t>
            </a:r>
          </a:p>
          <a:p>
            <a:pPr marL="453390" indent="-226695" lvl="1">
              <a:lnSpc>
                <a:spcPts val="3150"/>
              </a:lnSpc>
              <a:buFont typeface="Arial"/>
              <a:buChar char="•"/>
            </a:pPr>
            <a:r>
              <a:rPr lang="en-US" sz="2100">
                <a:solidFill>
                  <a:srgbClr val="051D64"/>
                </a:solidFill>
                <a:latin typeface="Montserrat Classic"/>
              </a:rPr>
              <a:t>Total Biaya Retensi Yang Diselamatkan dihitung:</a:t>
            </a:r>
          </a:p>
          <a:p>
            <a:pPr>
              <a:lnSpc>
                <a:spcPts val="3150"/>
              </a:lnSpc>
            </a:pPr>
          </a:p>
          <a:p>
            <a:pPr>
              <a:lnSpc>
                <a:spcPts val="3150"/>
              </a:lnSpc>
            </a:pPr>
          </a:p>
          <a:p>
            <a:pPr>
              <a:lnSpc>
                <a:spcPts val="3150"/>
              </a:lnSpc>
            </a:pPr>
          </a:p>
          <a:p>
            <a:pPr>
              <a:lnSpc>
                <a:spcPts val="3150"/>
              </a:lnSpc>
            </a:pPr>
            <a:r>
              <a:rPr lang="en-US" sz="2100">
                <a:solidFill>
                  <a:srgbClr val="051D64"/>
                </a:solidFill>
                <a:latin typeface="Montserrat Classic"/>
              </a:rPr>
              <a:t>sekitar </a:t>
            </a:r>
            <a:r>
              <a:rPr lang="en-US" sz="2100">
                <a:solidFill>
                  <a:srgbClr val="051D64"/>
                </a:solidFill>
                <a:latin typeface="Montserrat Classic Bold"/>
              </a:rPr>
              <a:t>34.15%</a:t>
            </a:r>
          </a:p>
        </p:txBody>
      </p:sp>
      <p:sp>
        <p:nvSpPr>
          <p:cNvPr name="TextBox 19" id="19"/>
          <p:cNvSpPr txBox="true"/>
          <p:nvPr/>
        </p:nvSpPr>
        <p:spPr>
          <a:xfrm rot="0">
            <a:off x="6128414" y="6479814"/>
            <a:ext cx="10411652" cy="1099185"/>
          </a:xfrm>
          <a:prstGeom prst="rect">
            <a:avLst/>
          </a:prstGeom>
        </p:spPr>
        <p:txBody>
          <a:bodyPr anchor="t" rtlCol="false" tIns="0" lIns="0" bIns="0" rIns="0">
            <a:spAutoFit/>
          </a:bodyPr>
          <a:lstStyle/>
          <a:p>
            <a:pPr>
              <a:lnSpc>
                <a:spcPts val="2940"/>
              </a:lnSpc>
              <a:spcBef>
                <a:spcPct val="0"/>
              </a:spcBef>
            </a:pPr>
            <a:r>
              <a:rPr lang="en-US" sz="2100">
                <a:solidFill>
                  <a:srgbClr val="051D64"/>
                </a:solidFill>
                <a:latin typeface="Montserrat Classic"/>
              </a:rPr>
              <a:t>Dengan demikian, dapat disimpulkan bahwa model final, yaitu </a:t>
            </a:r>
            <a:r>
              <a:rPr lang="en-US" sz="2100">
                <a:solidFill>
                  <a:srgbClr val="051D64"/>
                </a:solidFill>
                <a:latin typeface="Montserrat Classic Bold"/>
              </a:rPr>
              <a:t>AdaBoost - SMOTEENN,</a:t>
            </a:r>
            <a:r>
              <a:rPr lang="en-US" sz="2100">
                <a:solidFill>
                  <a:srgbClr val="051D64"/>
                </a:solidFill>
                <a:latin typeface="Montserrat Classic"/>
              </a:rPr>
              <a:t> telah berhasil mengurangi Biaya Retensi yang ditanggung oleh perusahaan sekitar 34.15%.</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735049" y="2697231"/>
            <a:ext cx="8935588" cy="4332929"/>
          </a:xfrm>
          <a:custGeom>
            <a:avLst/>
            <a:gdLst/>
            <a:ahLst/>
            <a:cxnLst/>
            <a:rect r="r" b="b" t="t" l="l"/>
            <a:pathLst>
              <a:path h="4332929" w="8935588">
                <a:moveTo>
                  <a:pt x="0" y="0"/>
                </a:moveTo>
                <a:lnTo>
                  <a:pt x="8935587" y="0"/>
                </a:lnTo>
                <a:lnTo>
                  <a:pt x="8935587" y="4332928"/>
                </a:lnTo>
                <a:lnTo>
                  <a:pt x="0" y="4332928"/>
                </a:lnTo>
                <a:lnTo>
                  <a:pt x="0" y="0"/>
                </a:lnTo>
                <a:close/>
              </a:path>
            </a:pathLst>
          </a:custGeom>
          <a:blipFill>
            <a:blip r:embed="rId9"/>
            <a:stretch>
              <a:fillRect l="0" t="-6621" r="0" b="0"/>
            </a:stretch>
          </a:blipFill>
        </p:spPr>
      </p:sp>
      <p:sp>
        <p:nvSpPr>
          <p:cNvPr name="TextBox 8" id="8"/>
          <p:cNvSpPr txBox="true"/>
          <p:nvPr/>
        </p:nvSpPr>
        <p:spPr>
          <a:xfrm rot="0">
            <a:off x="5176201" y="1776662"/>
            <a:ext cx="8494435" cy="6889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FEATURE IMPORTANCE</a:t>
            </a:r>
          </a:p>
        </p:txBody>
      </p:sp>
      <p:sp>
        <p:nvSpPr>
          <p:cNvPr name="TextBox 9" id="9"/>
          <p:cNvSpPr txBox="true"/>
          <p:nvPr/>
        </p:nvSpPr>
        <p:spPr>
          <a:xfrm rot="0">
            <a:off x="3202621" y="7220659"/>
            <a:ext cx="12000444" cy="72771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Montserrat Classic"/>
              </a:rPr>
              <a:t>Fitur lainnya memiliki kontribusi yang rendah dalam prediksi churn, mungkin karena pengaruh langsung yang minimal terhadap perilaku pelanggan yang cenderung churn.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1028700"/>
            <a:ext cx="13864699" cy="8229600"/>
            <a:chOff x="0" y="0"/>
            <a:chExt cx="3651608" cy="2167467"/>
          </a:xfrm>
        </p:grpSpPr>
        <p:sp>
          <p:nvSpPr>
            <p:cNvPr name="Freeform 4" id="4"/>
            <p:cNvSpPr/>
            <p:nvPr/>
          </p:nvSpPr>
          <p:spPr>
            <a:xfrm flipH="false" flipV="false" rot="0">
              <a:off x="0" y="0"/>
              <a:ext cx="3651608" cy="2167467"/>
            </a:xfrm>
            <a:custGeom>
              <a:avLst/>
              <a:gdLst/>
              <a:ahLst/>
              <a:cxnLst/>
              <a:rect r="r" b="b" t="t" l="l"/>
              <a:pathLst>
                <a:path h="2167467" w="3651608">
                  <a:moveTo>
                    <a:pt x="32945" y="0"/>
                  </a:moveTo>
                  <a:lnTo>
                    <a:pt x="3618663" y="0"/>
                  </a:lnTo>
                  <a:cubicBezTo>
                    <a:pt x="3636858" y="0"/>
                    <a:pt x="3651608" y="14750"/>
                    <a:pt x="3651608" y="32945"/>
                  </a:cubicBezTo>
                  <a:lnTo>
                    <a:pt x="3651608" y="2134522"/>
                  </a:lnTo>
                  <a:cubicBezTo>
                    <a:pt x="3651608" y="2143259"/>
                    <a:pt x="3648137" y="2151639"/>
                    <a:pt x="3641959" y="2157817"/>
                  </a:cubicBezTo>
                  <a:cubicBezTo>
                    <a:pt x="3635780" y="2163996"/>
                    <a:pt x="3627401" y="2167467"/>
                    <a:pt x="3618663" y="2167467"/>
                  </a:cubicBezTo>
                  <a:lnTo>
                    <a:pt x="32945" y="2167467"/>
                  </a:lnTo>
                  <a:cubicBezTo>
                    <a:pt x="24207" y="2167467"/>
                    <a:pt x="15828" y="2163996"/>
                    <a:pt x="9649" y="2157817"/>
                  </a:cubicBezTo>
                  <a:cubicBezTo>
                    <a:pt x="3471" y="2151639"/>
                    <a:pt x="0" y="2143259"/>
                    <a:pt x="0" y="2134522"/>
                  </a:cubicBezTo>
                  <a:lnTo>
                    <a:pt x="0" y="32945"/>
                  </a:lnTo>
                  <a:cubicBezTo>
                    <a:pt x="0" y="24207"/>
                    <a:pt x="3471" y="15828"/>
                    <a:pt x="9649" y="9649"/>
                  </a:cubicBezTo>
                  <a:cubicBezTo>
                    <a:pt x="15828" y="3471"/>
                    <a:pt x="24207" y="0"/>
                    <a:pt x="32945"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51608"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4660329" y="2761615"/>
            <a:ext cx="8498350" cy="5409664"/>
          </a:xfrm>
          <a:custGeom>
            <a:avLst/>
            <a:gdLst/>
            <a:ahLst/>
            <a:cxnLst/>
            <a:rect r="r" b="b" t="t" l="l"/>
            <a:pathLst>
              <a:path h="5409664" w="8498350">
                <a:moveTo>
                  <a:pt x="0" y="0"/>
                </a:moveTo>
                <a:lnTo>
                  <a:pt x="8498350" y="0"/>
                </a:lnTo>
                <a:lnTo>
                  <a:pt x="8498350" y="5409664"/>
                </a:lnTo>
                <a:lnTo>
                  <a:pt x="0" y="5409664"/>
                </a:lnTo>
                <a:lnTo>
                  <a:pt x="0" y="0"/>
                </a:lnTo>
                <a:close/>
              </a:path>
            </a:pathLst>
          </a:custGeom>
          <a:blipFill>
            <a:blip r:embed="rId3"/>
            <a:stretch>
              <a:fillRect l="0" t="0" r="0" b="0"/>
            </a:stretch>
          </a:blipFill>
        </p:spPr>
      </p:sp>
      <p:sp>
        <p:nvSpPr>
          <p:cNvPr name="TextBox 7" id="7"/>
          <p:cNvSpPr txBox="true"/>
          <p:nvPr/>
        </p:nvSpPr>
        <p:spPr>
          <a:xfrm rot="0">
            <a:off x="3593543" y="1469746"/>
            <a:ext cx="11100914" cy="679450"/>
          </a:xfrm>
          <a:prstGeom prst="rect">
            <a:avLst/>
          </a:prstGeom>
        </p:spPr>
        <p:txBody>
          <a:bodyPr anchor="t" rtlCol="false" tIns="0" lIns="0" bIns="0" rIns="0">
            <a:spAutoFit/>
          </a:bodyPr>
          <a:lstStyle/>
          <a:p>
            <a:pPr algn="ctr" marL="0" indent="0" lvl="0">
              <a:lnSpc>
                <a:spcPts val="5599"/>
              </a:lnSpc>
            </a:pPr>
            <a:r>
              <a:rPr lang="en-US" sz="3999">
                <a:solidFill>
                  <a:srgbClr val="FFFFFF"/>
                </a:solidFill>
                <a:latin typeface="Montserrat Classic Bold"/>
              </a:rPr>
              <a:t>Features Explanation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6238230" y="1162050"/>
            <a:ext cx="6575382" cy="1290136"/>
            <a:chOff x="0" y="0"/>
            <a:chExt cx="2120723" cy="416101"/>
          </a:xfrm>
        </p:grpSpPr>
        <p:sp>
          <p:nvSpPr>
            <p:cNvPr name="Freeform 4" id="4"/>
            <p:cNvSpPr/>
            <p:nvPr/>
          </p:nvSpPr>
          <p:spPr>
            <a:xfrm flipH="false" flipV="false" rot="0">
              <a:off x="0" y="0"/>
              <a:ext cx="2120723" cy="416101"/>
            </a:xfrm>
            <a:custGeom>
              <a:avLst/>
              <a:gdLst/>
              <a:ahLst/>
              <a:cxnLst/>
              <a:rect r="r" b="b" t="t" l="l"/>
              <a:pathLst>
                <a:path h="416101" w="2120723">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12072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6114924" y="2917533"/>
            <a:ext cx="8790619" cy="1892592"/>
            <a:chOff x="0" y="0"/>
            <a:chExt cx="3743243" cy="805908"/>
          </a:xfrm>
        </p:grpSpPr>
        <p:sp>
          <p:nvSpPr>
            <p:cNvPr name="Freeform 7" id="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6320814" y="3051124"/>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12" id="12"/>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3"/>
            <a:stretch>
              <a:fillRect l="-321036" t="0" r="0" b="-144015"/>
            </a:stretch>
          </a:blipFill>
        </p:spPr>
      </p:sp>
      <p:sp>
        <p:nvSpPr>
          <p:cNvPr name="Freeform 13" id="13"/>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3"/>
            <a:stretch>
              <a:fillRect l="-321036" t="0" r="0" b="-144015"/>
            </a:stretch>
          </a:blipFill>
        </p:spPr>
      </p:sp>
      <p:grpSp>
        <p:nvGrpSpPr>
          <p:cNvPr name="Group 14" id="14"/>
          <p:cNvGrpSpPr/>
          <p:nvPr/>
        </p:nvGrpSpPr>
        <p:grpSpPr>
          <a:xfrm rot="0">
            <a:off x="6114924" y="5276850"/>
            <a:ext cx="8790619" cy="1892592"/>
            <a:chOff x="0" y="0"/>
            <a:chExt cx="3743243" cy="805908"/>
          </a:xfrm>
        </p:grpSpPr>
        <p:sp>
          <p:nvSpPr>
            <p:cNvPr name="Freeform 15" id="15"/>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16" id="16"/>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7" id="17"/>
          <p:cNvGrpSpPr/>
          <p:nvPr/>
        </p:nvGrpSpPr>
        <p:grpSpPr>
          <a:xfrm rot="0">
            <a:off x="6320814" y="5410441"/>
            <a:ext cx="1581400" cy="15814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grpSp>
        <p:nvGrpSpPr>
          <p:cNvPr name="Group 20" id="20"/>
          <p:cNvGrpSpPr/>
          <p:nvPr/>
        </p:nvGrpSpPr>
        <p:grpSpPr>
          <a:xfrm rot="0">
            <a:off x="6114924" y="7636167"/>
            <a:ext cx="8790619" cy="1892592"/>
            <a:chOff x="0" y="0"/>
            <a:chExt cx="3743243" cy="805908"/>
          </a:xfrm>
        </p:grpSpPr>
        <p:sp>
          <p:nvSpPr>
            <p:cNvPr name="Freeform 21" id="21"/>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2" id="22"/>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3" id="23"/>
          <p:cNvGrpSpPr/>
          <p:nvPr/>
        </p:nvGrpSpPr>
        <p:grpSpPr>
          <a:xfrm rot="0">
            <a:off x="6320814" y="7769758"/>
            <a:ext cx="1581400" cy="158140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26" id="26"/>
          <p:cNvSpPr/>
          <p:nvPr/>
        </p:nvSpPr>
        <p:spPr>
          <a:xfrm flipH="false" flipV="false" rot="0">
            <a:off x="1028700" y="3588534"/>
            <a:ext cx="4971924" cy="4971924"/>
          </a:xfrm>
          <a:custGeom>
            <a:avLst/>
            <a:gdLst/>
            <a:ahLst/>
            <a:cxnLst/>
            <a:rect r="r" b="b" t="t" l="l"/>
            <a:pathLst>
              <a:path h="4971924" w="4971924">
                <a:moveTo>
                  <a:pt x="0" y="0"/>
                </a:moveTo>
                <a:lnTo>
                  <a:pt x="4971924" y="0"/>
                </a:lnTo>
                <a:lnTo>
                  <a:pt x="4971924" y="4971925"/>
                </a:lnTo>
                <a:lnTo>
                  <a:pt x="0" y="49719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6587603" y="1283111"/>
            <a:ext cx="5732663" cy="898142"/>
          </a:xfrm>
          <a:prstGeom prst="rect">
            <a:avLst/>
          </a:prstGeom>
        </p:spPr>
        <p:txBody>
          <a:bodyPr anchor="t" rtlCol="false" tIns="0" lIns="0" bIns="0" rIns="0">
            <a:spAutoFit/>
          </a:bodyPr>
          <a:lstStyle/>
          <a:p>
            <a:pPr algn="ctr" marL="0" indent="0" lvl="0">
              <a:lnSpc>
                <a:spcPts val="7302"/>
              </a:lnSpc>
              <a:spcBef>
                <a:spcPct val="0"/>
              </a:spcBef>
            </a:pPr>
            <a:r>
              <a:rPr lang="en-US" sz="5215">
                <a:solidFill>
                  <a:srgbClr val="FFFFFF"/>
                </a:solidFill>
                <a:latin typeface="Montserrat Classic Bold"/>
              </a:rPr>
              <a:t>Kesimpulan</a:t>
            </a:r>
          </a:p>
        </p:txBody>
      </p:sp>
      <p:sp>
        <p:nvSpPr>
          <p:cNvPr name="TextBox 28" id="28"/>
          <p:cNvSpPr txBox="true"/>
          <p:nvPr/>
        </p:nvSpPr>
        <p:spPr>
          <a:xfrm rot="0">
            <a:off x="8013667" y="3128192"/>
            <a:ext cx="6334050" cy="1504950"/>
          </a:xfrm>
          <a:prstGeom prst="rect">
            <a:avLst/>
          </a:prstGeom>
        </p:spPr>
        <p:txBody>
          <a:bodyPr anchor="t" rtlCol="false" tIns="0" lIns="0" bIns="0" rIns="0">
            <a:spAutoFit/>
          </a:bodyPr>
          <a:lstStyle/>
          <a:p>
            <a:pPr marL="0" indent="0" lvl="1">
              <a:lnSpc>
                <a:spcPts val="3045"/>
              </a:lnSpc>
              <a:spcBef>
                <a:spcPct val="0"/>
              </a:spcBef>
            </a:pPr>
            <a:r>
              <a:rPr lang="en-US" sz="2100">
                <a:solidFill>
                  <a:srgbClr val="FFFFFF"/>
                </a:solidFill>
                <a:latin typeface="Montserrat"/>
              </a:rPr>
              <a:t>Analisis Telco Customer Churn memberikan wawasan berharga untuk mengoptimalkan efisiensi biaya dalam retensi dan akuisisi pelanggan.</a:t>
            </a:r>
          </a:p>
        </p:txBody>
      </p:sp>
      <p:sp>
        <p:nvSpPr>
          <p:cNvPr name="TextBox 29" id="29"/>
          <p:cNvSpPr txBox="true"/>
          <p:nvPr/>
        </p:nvSpPr>
        <p:spPr>
          <a:xfrm rot="0">
            <a:off x="8013667" y="5615354"/>
            <a:ext cx="6334050" cy="1123950"/>
          </a:xfrm>
          <a:prstGeom prst="rect">
            <a:avLst/>
          </a:prstGeom>
        </p:spPr>
        <p:txBody>
          <a:bodyPr anchor="t" rtlCol="false" tIns="0" lIns="0" bIns="0" rIns="0">
            <a:spAutoFit/>
          </a:bodyPr>
          <a:lstStyle/>
          <a:p>
            <a:pPr marL="0" indent="0" lvl="1">
              <a:lnSpc>
                <a:spcPts val="3045"/>
              </a:lnSpc>
              <a:spcBef>
                <a:spcPct val="0"/>
              </a:spcBef>
            </a:pPr>
            <a:r>
              <a:rPr lang="en-US" sz="2100">
                <a:solidFill>
                  <a:srgbClr val="FFFFFF"/>
                </a:solidFill>
                <a:latin typeface="Montserrat"/>
              </a:rPr>
              <a:t> Model terbaik yang muncul adalah AdaBoost - SMOTEENN, menunjukkan kinerja optimal dengan biaya terendah sebesar $638.</a:t>
            </a:r>
          </a:p>
        </p:txBody>
      </p:sp>
      <p:sp>
        <p:nvSpPr>
          <p:cNvPr name="TextBox 30" id="30"/>
          <p:cNvSpPr txBox="true"/>
          <p:nvPr/>
        </p:nvSpPr>
        <p:spPr>
          <a:xfrm rot="0">
            <a:off x="8013667" y="7979067"/>
            <a:ext cx="6334050" cy="1123950"/>
          </a:xfrm>
          <a:prstGeom prst="rect">
            <a:avLst/>
          </a:prstGeom>
        </p:spPr>
        <p:txBody>
          <a:bodyPr anchor="t" rtlCol="false" tIns="0" lIns="0" bIns="0" rIns="0">
            <a:spAutoFit/>
          </a:bodyPr>
          <a:lstStyle/>
          <a:p>
            <a:pPr marL="0" indent="0" lvl="1">
              <a:lnSpc>
                <a:spcPts val="3045"/>
              </a:lnSpc>
              <a:spcBef>
                <a:spcPct val="0"/>
              </a:spcBef>
            </a:pPr>
            <a:r>
              <a:rPr lang="en-US" sz="2100">
                <a:solidFill>
                  <a:srgbClr val="FFFFFF"/>
                </a:solidFill>
                <a:latin typeface="Montserrat"/>
              </a:rPr>
              <a:t>Features yang memengaruhi prediksi churn terpenting adalah jenis kontrak dan layanan internet yang digunakan oleh pelanggan.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6238230" y="1162050"/>
            <a:ext cx="6575382" cy="1290136"/>
            <a:chOff x="0" y="0"/>
            <a:chExt cx="2120723" cy="416101"/>
          </a:xfrm>
        </p:grpSpPr>
        <p:sp>
          <p:nvSpPr>
            <p:cNvPr name="Freeform 4" id="4"/>
            <p:cNvSpPr/>
            <p:nvPr/>
          </p:nvSpPr>
          <p:spPr>
            <a:xfrm flipH="false" flipV="false" rot="0">
              <a:off x="0" y="0"/>
              <a:ext cx="2120723" cy="416101"/>
            </a:xfrm>
            <a:custGeom>
              <a:avLst/>
              <a:gdLst/>
              <a:ahLst/>
              <a:cxnLst/>
              <a:rect r="r" b="b" t="t" l="l"/>
              <a:pathLst>
                <a:path h="416101" w="2120723">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12072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6114924" y="2917533"/>
            <a:ext cx="8790619" cy="1892592"/>
            <a:chOff x="0" y="0"/>
            <a:chExt cx="3743243" cy="805908"/>
          </a:xfrm>
        </p:grpSpPr>
        <p:sp>
          <p:nvSpPr>
            <p:cNvPr name="Freeform 7" id="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6320814" y="3051124"/>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12" id="12"/>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3"/>
            <a:stretch>
              <a:fillRect l="-321036" t="0" r="0" b="-144015"/>
            </a:stretch>
          </a:blipFill>
        </p:spPr>
      </p:sp>
      <p:sp>
        <p:nvSpPr>
          <p:cNvPr name="Freeform 13" id="13"/>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3"/>
            <a:stretch>
              <a:fillRect l="-321036" t="0" r="0" b="-144015"/>
            </a:stretch>
          </a:blipFill>
        </p:spPr>
      </p:sp>
      <p:sp>
        <p:nvSpPr>
          <p:cNvPr name="Freeform 14" id="14"/>
          <p:cNvSpPr/>
          <p:nvPr/>
        </p:nvSpPr>
        <p:spPr>
          <a:xfrm flipH="false" flipV="false" rot="0">
            <a:off x="1028700" y="2136483"/>
            <a:ext cx="3648142" cy="6236141"/>
          </a:xfrm>
          <a:custGeom>
            <a:avLst/>
            <a:gdLst/>
            <a:ahLst/>
            <a:cxnLst/>
            <a:rect r="r" b="b" t="t" l="l"/>
            <a:pathLst>
              <a:path h="6236141" w="3648142">
                <a:moveTo>
                  <a:pt x="0" y="0"/>
                </a:moveTo>
                <a:lnTo>
                  <a:pt x="3648142" y="0"/>
                </a:lnTo>
                <a:lnTo>
                  <a:pt x="3648142" y="6236141"/>
                </a:lnTo>
                <a:lnTo>
                  <a:pt x="0" y="6236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6659590" y="1238341"/>
            <a:ext cx="5732663" cy="898142"/>
          </a:xfrm>
          <a:prstGeom prst="rect">
            <a:avLst/>
          </a:prstGeom>
        </p:spPr>
        <p:txBody>
          <a:bodyPr anchor="t" rtlCol="false" tIns="0" lIns="0" bIns="0" rIns="0">
            <a:spAutoFit/>
          </a:bodyPr>
          <a:lstStyle/>
          <a:p>
            <a:pPr algn="ctr" marL="0" indent="0" lvl="0">
              <a:lnSpc>
                <a:spcPts val="7302"/>
              </a:lnSpc>
              <a:spcBef>
                <a:spcPct val="0"/>
              </a:spcBef>
            </a:pPr>
            <a:r>
              <a:rPr lang="en-US" sz="5215">
                <a:solidFill>
                  <a:srgbClr val="FFFFFF"/>
                </a:solidFill>
                <a:latin typeface="Montserrat Classic Bold"/>
              </a:rPr>
              <a:t>Rekomendasi</a:t>
            </a:r>
          </a:p>
        </p:txBody>
      </p:sp>
      <p:sp>
        <p:nvSpPr>
          <p:cNvPr name="TextBox 16" id="16"/>
          <p:cNvSpPr txBox="true"/>
          <p:nvPr/>
        </p:nvSpPr>
        <p:spPr>
          <a:xfrm rot="0">
            <a:off x="8013667" y="3508574"/>
            <a:ext cx="6334050" cy="1123950"/>
          </a:xfrm>
          <a:prstGeom prst="rect">
            <a:avLst/>
          </a:prstGeom>
        </p:spPr>
        <p:txBody>
          <a:bodyPr anchor="t" rtlCol="false" tIns="0" lIns="0" bIns="0" rIns="0">
            <a:spAutoFit/>
          </a:bodyPr>
          <a:lstStyle/>
          <a:p>
            <a:pPr marL="0" indent="0" lvl="1">
              <a:lnSpc>
                <a:spcPts val="3045"/>
              </a:lnSpc>
              <a:spcBef>
                <a:spcPct val="0"/>
              </a:spcBef>
            </a:pPr>
            <a:r>
              <a:rPr lang="en-US" sz="2100">
                <a:solidFill>
                  <a:srgbClr val="FFFFFF"/>
                </a:solidFill>
                <a:latin typeface="Montserrat"/>
              </a:rPr>
              <a:t>Kembangkan rencana retensi yang disesuaikan untuk pelanggan dengan kontrak bulanan.</a:t>
            </a:r>
          </a:p>
        </p:txBody>
      </p:sp>
      <p:sp>
        <p:nvSpPr>
          <p:cNvPr name="TextBox 17" id="17"/>
          <p:cNvSpPr txBox="true"/>
          <p:nvPr/>
        </p:nvSpPr>
        <p:spPr>
          <a:xfrm rot="0">
            <a:off x="8013667" y="2965399"/>
            <a:ext cx="4154924" cy="402336"/>
          </a:xfrm>
          <a:prstGeom prst="rect">
            <a:avLst/>
          </a:prstGeom>
        </p:spPr>
        <p:txBody>
          <a:bodyPr anchor="t" rtlCol="false" tIns="0" lIns="0" bIns="0" rIns="0">
            <a:spAutoFit/>
          </a:bodyPr>
          <a:lstStyle/>
          <a:p>
            <a:pPr algn="ctr">
              <a:lnSpc>
                <a:spcPts val="3402"/>
              </a:lnSpc>
              <a:spcBef>
                <a:spcPct val="0"/>
              </a:spcBef>
            </a:pPr>
            <a:r>
              <a:rPr lang="en-US" sz="2100">
                <a:solidFill>
                  <a:srgbClr val="FFFFFF"/>
                </a:solidFill>
                <a:latin typeface="Montserrat Bold"/>
              </a:rPr>
              <a:t>Strategi Retensi Personalisasi</a:t>
            </a:r>
          </a:p>
        </p:txBody>
      </p:sp>
      <p:grpSp>
        <p:nvGrpSpPr>
          <p:cNvPr name="Group 18" id="18"/>
          <p:cNvGrpSpPr/>
          <p:nvPr/>
        </p:nvGrpSpPr>
        <p:grpSpPr>
          <a:xfrm rot="0">
            <a:off x="6114924" y="6229350"/>
            <a:ext cx="8790619" cy="1892592"/>
            <a:chOff x="0" y="0"/>
            <a:chExt cx="3743243" cy="805908"/>
          </a:xfrm>
        </p:grpSpPr>
        <p:sp>
          <p:nvSpPr>
            <p:cNvPr name="Freeform 19" id="19"/>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1" id="21"/>
          <p:cNvGrpSpPr/>
          <p:nvPr/>
        </p:nvGrpSpPr>
        <p:grpSpPr>
          <a:xfrm rot="0">
            <a:off x="6320814" y="6362941"/>
            <a:ext cx="1581400" cy="15814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24" id="24"/>
          <p:cNvSpPr txBox="true"/>
          <p:nvPr/>
        </p:nvSpPr>
        <p:spPr>
          <a:xfrm rot="0">
            <a:off x="8013667" y="6820392"/>
            <a:ext cx="6334050" cy="1123950"/>
          </a:xfrm>
          <a:prstGeom prst="rect">
            <a:avLst/>
          </a:prstGeom>
        </p:spPr>
        <p:txBody>
          <a:bodyPr anchor="t" rtlCol="false" tIns="0" lIns="0" bIns="0" rIns="0">
            <a:spAutoFit/>
          </a:bodyPr>
          <a:lstStyle/>
          <a:p>
            <a:pPr marL="0" indent="0" lvl="1">
              <a:lnSpc>
                <a:spcPts val="3045"/>
              </a:lnSpc>
              <a:spcBef>
                <a:spcPct val="0"/>
              </a:spcBef>
            </a:pPr>
            <a:r>
              <a:rPr lang="en-US" sz="2100">
                <a:solidFill>
                  <a:srgbClr val="FFFFFF"/>
                </a:solidFill>
                <a:latin typeface="Montserrat"/>
              </a:rPr>
              <a:t>Tingkatkan kualitas layanan dan dukungan pelanggan proaktif untuk meningkatkan kepuasan pelanggan.</a:t>
            </a:r>
          </a:p>
        </p:txBody>
      </p:sp>
      <p:sp>
        <p:nvSpPr>
          <p:cNvPr name="TextBox 25" id="25"/>
          <p:cNvSpPr txBox="true"/>
          <p:nvPr/>
        </p:nvSpPr>
        <p:spPr>
          <a:xfrm rot="0">
            <a:off x="8013667" y="6277216"/>
            <a:ext cx="5035868" cy="402336"/>
          </a:xfrm>
          <a:prstGeom prst="rect">
            <a:avLst/>
          </a:prstGeom>
        </p:spPr>
        <p:txBody>
          <a:bodyPr anchor="t" rtlCol="false" tIns="0" lIns="0" bIns="0" rIns="0">
            <a:spAutoFit/>
          </a:bodyPr>
          <a:lstStyle/>
          <a:p>
            <a:pPr algn="ctr">
              <a:lnSpc>
                <a:spcPts val="3402"/>
              </a:lnSpc>
              <a:spcBef>
                <a:spcPct val="0"/>
              </a:spcBef>
            </a:pPr>
            <a:r>
              <a:rPr lang="en-US" sz="2100">
                <a:solidFill>
                  <a:srgbClr val="FFFFFF"/>
                </a:solidFill>
                <a:latin typeface="Montserrat Bold"/>
              </a:rPr>
              <a:t>Tingkatkan Pengalaman Pelanggan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6238230" y="1162050"/>
            <a:ext cx="6575382" cy="1290136"/>
            <a:chOff x="0" y="0"/>
            <a:chExt cx="2120723" cy="416101"/>
          </a:xfrm>
        </p:grpSpPr>
        <p:sp>
          <p:nvSpPr>
            <p:cNvPr name="Freeform 4" id="4"/>
            <p:cNvSpPr/>
            <p:nvPr/>
          </p:nvSpPr>
          <p:spPr>
            <a:xfrm flipH="false" flipV="false" rot="0">
              <a:off x="0" y="0"/>
              <a:ext cx="2120723" cy="416101"/>
            </a:xfrm>
            <a:custGeom>
              <a:avLst/>
              <a:gdLst/>
              <a:ahLst/>
              <a:cxnLst/>
              <a:rect r="r" b="b" t="t" l="l"/>
              <a:pathLst>
                <a:path h="416101" w="2120723">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12072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6114924" y="2917533"/>
            <a:ext cx="8790619" cy="1892592"/>
            <a:chOff x="0" y="0"/>
            <a:chExt cx="3743243" cy="805908"/>
          </a:xfrm>
        </p:grpSpPr>
        <p:sp>
          <p:nvSpPr>
            <p:cNvPr name="Freeform 7" id="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6320814" y="3051124"/>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12" id="12"/>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3"/>
            <a:stretch>
              <a:fillRect l="-321036" t="0" r="0" b="-144015"/>
            </a:stretch>
          </a:blipFill>
        </p:spPr>
      </p:sp>
      <p:sp>
        <p:nvSpPr>
          <p:cNvPr name="Freeform 13" id="13"/>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3"/>
            <a:stretch>
              <a:fillRect l="-321036" t="0" r="0" b="-144015"/>
            </a:stretch>
          </a:blipFill>
        </p:spPr>
      </p:sp>
      <p:sp>
        <p:nvSpPr>
          <p:cNvPr name="Freeform 14" id="14"/>
          <p:cNvSpPr/>
          <p:nvPr/>
        </p:nvSpPr>
        <p:spPr>
          <a:xfrm flipH="false" flipV="false" rot="0">
            <a:off x="1028700" y="2136483"/>
            <a:ext cx="3648142" cy="6236141"/>
          </a:xfrm>
          <a:custGeom>
            <a:avLst/>
            <a:gdLst/>
            <a:ahLst/>
            <a:cxnLst/>
            <a:rect r="r" b="b" t="t" l="l"/>
            <a:pathLst>
              <a:path h="6236141" w="3648142">
                <a:moveTo>
                  <a:pt x="0" y="0"/>
                </a:moveTo>
                <a:lnTo>
                  <a:pt x="3648142" y="0"/>
                </a:lnTo>
                <a:lnTo>
                  <a:pt x="3648142" y="6236141"/>
                </a:lnTo>
                <a:lnTo>
                  <a:pt x="0" y="6236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6659590" y="1238341"/>
            <a:ext cx="5732663" cy="898142"/>
          </a:xfrm>
          <a:prstGeom prst="rect">
            <a:avLst/>
          </a:prstGeom>
        </p:spPr>
        <p:txBody>
          <a:bodyPr anchor="t" rtlCol="false" tIns="0" lIns="0" bIns="0" rIns="0">
            <a:spAutoFit/>
          </a:bodyPr>
          <a:lstStyle/>
          <a:p>
            <a:pPr algn="ctr" marL="0" indent="0" lvl="0">
              <a:lnSpc>
                <a:spcPts val="7302"/>
              </a:lnSpc>
              <a:spcBef>
                <a:spcPct val="0"/>
              </a:spcBef>
            </a:pPr>
            <a:r>
              <a:rPr lang="en-US" sz="5215">
                <a:solidFill>
                  <a:srgbClr val="FFFFFF"/>
                </a:solidFill>
                <a:latin typeface="Montserrat Classic Bold"/>
              </a:rPr>
              <a:t>Rekomendasi</a:t>
            </a:r>
          </a:p>
        </p:txBody>
      </p:sp>
      <p:sp>
        <p:nvSpPr>
          <p:cNvPr name="TextBox 16" id="16"/>
          <p:cNvSpPr txBox="true"/>
          <p:nvPr/>
        </p:nvSpPr>
        <p:spPr>
          <a:xfrm rot="0">
            <a:off x="8013667" y="3508574"/>
            <a:ext cx="6334050" cy="1123950"/>
          </a:xfrm>
          <a:prstGeom prst="rect">
            <a:avLst/>
          </a:prstGeom>
        </p:spPr>
        <p:txBody>
          <a:bodyPr anchor="t" rtlCol="false" tIns="0" lIns="0" bIns="0" rIns="0">
            <a:spAutoFit/>
          </a:bodyPr>
          <a:lstStyle/>
          <a:p>
            <a:pPr marL="0" indent="0" lvl="1">
              <a:lnSpc>
                <a:spcPts val="3045"/>
              </a:lnSpc>
              <a:spcBef>
                <a:spcPct val="0"/>
              </a:spcBef>
            </a:pPr>
            <a:r>
              <a:rPr lang="en-US" sz="2100">
                <a:solidFill>
                  <a:srgbClr val="FFFFFF"/>
                </a:solidFill>
                <a:latin typeface="Montserrat"/>
              </a:rPr>
              <a:t>Dorong pelanggan beralih ke kontrak jangka panjang dengan menawarkan diskon dan imbalan loyalitas.</a:t>
            </a:r>
          </a:p>
        </p:txBody>
      </p:sp>
      <p:sp>
        <p:nvSpPr>
          <p:cNvPr name="TextBox 17" id="17"/>
          <p:cNvSpPr txBox="true"/>
          <p:nvPr/>
        </p:nvSpPr>
        <p:spPr>
          <a:xfrm rot="0">
            <a:off x="8013667" y="2963363"/>
            <a:ext cx="5222320" cy="402336"/>
          </a:xfrm>
          <a:prstGeom prst="rect">
            <a:avLst/>
          </a:prstGeom>
        </p:spPr>
        <p:txBody>
          <a:bodyPr anchor="t" rtlCol="false" tIns="0" lIns="0" bIns="0" rIns="0">
            <a:spAutoFit/>
          </a:bodyPr>
          <a:lstStyle/>
          <a:p>
            <a:pPr algn="ctr">
              <a:lnSpc>
                <a:spcPts val="3402"/>
              </a:lnSpc>
              <a:spcBef>
                <a:spcPct val="0"/>
              </a:spcBef>
            </a:pPr>
            <a:r>
              <a:rPr lang="en-US" sz="2100">
                <a:solidFill>
                  <a:srgbClr val="FFFFFF"/>
                </a:solidFill>
                <a:latin typeface="Montserrat Bold"/>
              </a:rPr>
              <a:t>Promosikan Kontrak Jangka Panjang</a:t>
            </a:r>
          </a:p>
        </p:txBody>
      </p:sp>
      <p:grpSp>
        <p:nvGrpSpPr>
          <p:cNvPr name="Group 18" id="18"/>
          <p:cNvGrpSpPr/>
          <p:nvPr/>
        </p:nvGrpSpPr>
        <p:grpSpPr>
          <a:xfrm rot="0">
            <a:off x="6114924" y="6229350"/>
            <a:ext cx="8790619" cy="2143274"/>
            <a:chOff x="0" y="0"/>
            <a:chExt cx="3743243" cy="912654"/>
          </a:xfrm>
        </p:grpSpPr>
        <p:sp>
          <p:nvSpPr>
            <p:cNvPr name="Freeform 19" id="19"/>
            <p:cNvSpPr/>
            <p:nvPr/>
          </p:nvSpPr>
          <p:spPr>
            <a:xfrm flipH="false" flipV="false" rot="0">
              <a:off x="0" y="0"/>
              <a:ext cx="3743243" cy="912654"/>
            </a:xfrm>
            <a:custGeom>
              <a:avLst/>
              <a:gdLst/>
              <a:ahLst/>
              <a:cxnLst/>
              <a:rect r="r" b="b" t="t" l="l"/>
              <a:pathLst>
                <a:path h="912654" w="3743243">
                  <a:moveTo>
                    <a:pt x="88070" y="0"/>
                  </a:moveTo>
                  <a:lnTo>
                    <a:pt x="3655173" y="0"/>
                  </a:lnTo>
                  <a:cubicBezTo>
                    <a:pt x="3678531" y="0"/>
                    <a:pt x="3700932" y="9279"/>
                    <a:pt x="3717448" y="25795"/>
                  </a:cubicBezTo>
                  <a:cubicBezTo>
                    <a:pt x="3733964" y="42312"/>
                    <a:pt x="3743243" y="64713"/>
                    <a:pt x="3743243" y="88070"/>
                  </a:cubicBezTo>
                  <a:lnTo>
                    <a:pt x="3743243" y="824584"/>
                  </a:lnTo>
                  <a:cubicBezTo>
                    <a:pt x="3743243" y="847942"/>
                    <a:pt x="3733964" y="870343"/>
                    <a:pt x="3717448" y="886859"/>
                  </a:cubicBezTo>
                  <a:cubicBezTo>
                    <a:pt x="3700932" y="903375"/>
                    <a:pt x="3678531" y="912654"/>
                    <a:pt x="3655173" y="912654"/>
                  </a:cubicBezTo>
                  <a:lnTo>
                    <a:pt x="88070" y="912654"/>
                  </a:lnTo>
                  <a:cubicBezTo>
                    <a:pt x="64713" y="912654"/>
                    <a:pt x="42312" y="903375"/>
                    <a:pt x="25795" y="886859"/>
                  </a:cubicBezTo>
                  <a:cubicBezTo>
                    <a:pt x="9279" y="870343"/>
                    <a:pt x="0" y="847942"/>
                    <a:pt x="0" y="824584"/>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95250"/>
              <a:ext cx="3743243" cy="1007904"/>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1" id="21"/>
          <p:cNvGrpSpPr/>
          <p:nvPr/>
        </p:nvGrpSpPr>
        <p:grpSpPr>
          <a:xfrm rot="0">
            <a:off x="6320814" y="6362941"/>
            <a:ext cx="1581400" cy="15814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24" id="24"/>
          <p:cNvSpPr txBox="true"/>
          <p:nvPr/>
        </p:nvSpPr>
        <p:spPr>
          <a:xfrm rot="0">
            <a:off x="7902215" y="6813076"/>
            <a:ext cx="6334050" cy="1504950"/>
          </a:xfrm>
          <a:prstGeom prst="rect">
            <a:avLst/>
          </a:prstGeom>
        </p:spPr>
        <p:txBody>
          <a:bodyPr anchor="t" rtlCol="false" tIns="0" lIns="0" bIns="0" rIns="0">
            <a:spAutoFit/>
          </a:bodyPr>
          <a:lstStyle/>
          <a:p>
            <a:pPr marL="0" indent="0" lvl="1">
              <a:lnSpc>
                <a:spcPts val="3045"/>
              </a:lnSpc>
              <a:spcBef>
                <a:spcPct val="0"/>
              </a:spcBef>
            </a:pPr>
            <a:r>
              <a:rPr lang="en-US" sz="2100">
                <a:solidFill>
                  <a:srgbClr val="FFFFFF"/>
                </a:solidFill>
                <a:latin typeface="Montserrat"/>
              </a:rPr>
              <a:t>Gunakan analitika prediktif untuk mengidentifikasi pelanggan berisiko dan implementasikan inisiatif keterlibatan yang ditargetkan.</a:t>
            </a:r>
          </a:p>
        </p:txBody>
      </p:sp>
      <p:sp>
        <p:nvSpPr>
          <p:cNvPr name="TextBox 25" id="25"/>
          <p:cNvSpPr txBox="true"/>
          <p:nvPr/>
        </p:nvSpPr>
        <p:spPr>
          <a:xfrm rot="0">
            <a:off x="7886329" y="6277216"/>
            <a:ext cx="5290542" cy="402336"/>
          </a:xfrm>
          <a:prstGeom prst="rect">
            <a:avLst/>
          </a:prstGeom>
        </p:spPr>
        <p:txBody>
          <a:bodyPr anchor="t" rtlCol="false" tIns="0" lIns="0" bIns="0" rIns="0">
            <a:spAutoFit/>
          </a:bodyPr>
          <a:lstStyle/>
          <a:p>
            <a:pPr algn="ctr">
              <a:lnSpc>
                <a:spcPts val="3402"/>
              </a:lnSpc>
              <a:spcBef>
                <a:spcPct val="0"/>
              </a:spcBef>
            </a:pPr>
            <a:r>
              <a:rPr lang="en-US" sz="2100">
                <a:solidFill>
                  <a:srgbClr val="FFFFFF"/>
                </a:solidFill>
                <a:latin typeface="Montserrat Bold"/>
              </a:rPr>
              <a:t>Manfaatkan Keputusan Berbasis Data</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6238230" y="1162050"/>
            <a:ext cx="6575382" cy="1290136"/>
            <a:chOff x="0" y="0"/>
            <a:chExt cx="2120723" cy="416101"/>
          </a:xfrm>
        </p:grpSpPr>
        <p:sp>
          <p:nvSpPr>
            <p:cNvPr name="Freeform 4" id="4"/>
            <p:cNvSpPr/>
            <p:nvPr/>
          </p:nvSpPr>
          <p:spPr>
            <a:xfrm flipH="false" flipV="false" rot="0">
              <a:off x="0" y="0"/>
              <a:ext cx="2120723" cy="416101"/>
            </a:xfrm>
            <a:custGeom>
              <a:avLst/>
              <a:gdLst/>
              <a:ahLst/>
              <a:cxnLst/>
              <a:rect r="r" b="b" t="t" l="l"/>
              <a:pathLst>
                <a:path h="416101" w="2120723">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12072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6114924" y="2917533"/>
            <a:ext cx="8790619" cy="4286616"/>
            <a:chOff x="0" y="0"/>
            <a:chExt cx="3743243" cy="1825338"/>
          </a:xfrm>
        </p:grpSpPr>
        <p:sp>
          <p:nvSpPr>
            <p:cNvPr name="Freeform 7" id="7"/>
            <p:cNvSpPr/>
            <p:nvPr/>
          </p:nvSpPr>
          <p:spPr>
            <a:xfrm flipH="false" flipV="false" rot="0">
              <a:off x="0" y="0"/>
              <a:ext cx="3743243" cy="1825338"/>
            </a:xfrm>
            <a:custGeom>
              <a:avLst/>
              <a:gdLst/>
              <a:ahLst/>
              <a:cxnLst/>
              <a:rect r="r" b="b" t="t" l="l"/>
              <a:pathLst>
                <a:path h="1825338" w="3743243">
                  <a:moveTo>
                    <a:pt x="88070" y="0"/>
                  </a:moveTo>
                  <a:lnTo>
                    <a:pt x="3655173" y="0"/>
                  </a:lnTo>
                  <a:cubicBezTo>
                    <a:pt x="3678531" y="0"/>
                    <a:pt x="3700932" y="9279"/>
                    <a:pt x="3717448" y="25795"/>
                  </a:cubicBezTo>
                  <a:cubicBezTo>
                    <a:pt x="3733964" y="42312"/>
                    <a:pt x="3743243" y="64713"/>
                    <a:pt x="3743243" y="88070"/>
                  </a:cubicBezTo>
                  <a:lnTo>
                    <a:pt x="3743243" y="1737268"/>
                  </a:lnTo>
                  <a:cubicBezTo>
                    <a:pt x="3743243" y="1760625"/>
                    <a:pt x="3733964" y="1783026"/>
                    <a:pt x="3717448" y="1799543"/>
                  </a:cubicBezTo>
                  <a:cubicBezTo>
                    <a:pt x="3700932" y="1816059"/>
                    <a:pt x="3678531" y="1825338"/>
                    <a:pt x="3655173" y="1825338"/>
                  </a:cubicBezTo>
                  <a:lnTo>
                    <a:pt x="88070" y="1825338"/>
                  </a:lnTo>
                  <a:cubicBezTo>
                    <a:pt x="64713" y="1825338"/>
                    <a:pt x="42312" y="1816059"/>
                    <a:pt x="25795" y="1799543"/>
                  </a:cubicBezTo>
                  <a:cubicBezTo>
                    <a:pt x="9279" y="1783026"/>
                    <a:pt x="0" y="1760625"/>
                    <a:pt x="0" y="173726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743243" cy="192058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6320814" y="3051124"/>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12" id="12"/>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3"/>
            <a:stretch>
              <a:fillRect l="-321036" t="0" r="0" b="-144015"/>
            </a:stretch>
          </a:blipFill>
        </p:spPr>
      </p:sp>
      <p:sp>
        <p:nvSpPr>
          <p:cNvPr name="Freeform 13" id="13"/>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3"/>
            <a:stretch>
              <a:fillRect l="-321036" t="0" r="0" b="-144015"/>
            </a:stretch>
          </a:blipFill>
        </p:spPr>
      </p:sp>
      <p:sp>
        <p:nvSpPr>
          <p:cNvPr name="Freeform 14" id="14"/>
          <p:cNvSpPr/>
          <p:nvPr/>
        </p:nvSpPr>
        <p:spPr>
          <a:xfrm flipH="false" flipV="false" rot="0">
            <a:off x="1028700" y="2136483"/>
            <a:ext cx="3648142" cy="6236141"/>
          </a:xfrm>
          <a:custGeom>
            <a:avLst/>
            <a:gdLst/>
            <a:ahLst/>
            <a:cxnLst/>
            <a:rect r="r" b="b" t="t" l="l"/>
            <a:pathLst>
              <a:path h="6236141" w="3648142">
                <a:moveTo>
                  <a:pt x="0" y="0"/>
                </a:moveTo>
                <a:lnTo>
                  <a:pt x="3648142" y="0"/>
                </a:lnTo>
                <a:lnTo>
                  <a:pt x="3648142" y="6236141"/>
                </a:lnTo>
                <a:lnTo>
                  <a:pt x="0" y="6236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6659590" y="1238341"/>
            <a:ext cx="5732663" cy="898142"/>
          </a:xfrm>
          <a:prstGeom prst="rect">
            <a:avLst/>
          </a:prstGeom>
        </p:spPr>
        <p:txBody>
          <a:bodyPr anchor="t" rtlCol="false" tIns="0" lIns="0" bIns="0" rIns="0">
            <a:spAutoFit/>
          </a:bodyPr>
          <a:lstStyle/>
          <a:p>
            <a:pPr algn="ctr" marL="0" indent="0" lvl="0">
              <a:lnSpc>
                <a:spcPts val="7302"/>
              </a:lnSpc>
              <a:spcBef>
                <a:spcPct val="0"/>
              </a:spcBef>
            </a:pPr>
            <a:r>
              <a:rPr lang="en-US" sz="5215">
                <a:solidFill>
                  <a:srgbClr val="FFFFFF"/>
                </a:solidFill>
                <a:latin typeface="Montserrat Classic Bold"/>
              </a:rPr>
              <a:t>Rekomendasi</a:t>
            </a:r>
          </a:p>
        </p:txBody>
      </p:sp>
      <p:sp>
        <p:nvSpPr>
          <p:cNvPr name="TextBox 16" id="16"/>
          <p:cNvSpPr txBox="true"/>
          <p:nvPr/>
        </p:nvSpPr>
        <p:spPr>
          <a:xfrm rot="0">
            <a:off x="7343209" y="3794199"/>
            <a:ext cx="7212956" cy="3409950"/>
          </a:xfrm>
          <a:prstGeom prst="rect">
            <a:avLst/>
          </a:prstGeom>
        </p:spPr>
        <p:txBody>
          <a:bodyPr anchor="t" rtlCol="false" tIns="0" lIns="0" bIns="0" rIns="0">
            <a:spAutoFit/>
          </a:bodyPr>
          <a:lstStyle/>
          <a:p>
            <a:pPr algn="just" marL="906780" indent="-302260" lvl="2">
              <a:lnSpc>
                <a:spcPts val="3045"/>
              </a:lnSpc>
              <a:buFont typeface="Arial"/>
              <a:buChar char="⚬"/>
            </a:pPr>
            <a:r>
              <a:rPr lang="en-US" sz="2100">
                <a:solidFill>
                  <a:srgbClr val="FFFFFF"/>
                </a:solidFill>
                <a:latin typeface="Montserrat"/>
              </a:rPr>
              <a:t>Meningkatkan interpretabilitas model untuk memahami faktor-faktor yang mempengaruhi prediksi churn.</a:t>
            </a:r>
          </a:p>
          <a:p>
            <a:pPr algn="just" marL="906780" indent="-302260" lvl="2">
              <a:lnSpc>
                <a:spcPts val="3045"/>
              </a:lnSpc>
              <a:spcBef>
                <a:spcPct val="0"/>
              </a:spcBef>
              <a:buFont typeface="Arial"/>
              <a:buChar char="⚬"/>
            </a:pPr>
            <a:r>
              <a:rPr lang="en-US" sz="2100">
                <a:solidFill>
                  <a:srgbClr val="FFFFFF"/>
                </a:solidFill>
                <a:latin typeface="Montserrat"/>
              </a:rPr>
              <a:t>Implementasi: Gunakan teknik seperti SHAP (SHapley Additive exPlanations) atau LIME (Local Interpretable Model-agnostic Explanations) untuk menjelaskan prediksi model dengan lebih baik.</a:t>
            </a:r>
          </a:p>
          <a:p>
            <a:pPr algn="just">
              <a:lnSpc>
                <a:spcPts val="3045"/>
              </a:lnSpc>
              <a:spcBef>
                <a:spcPct val="0"/>
              </a:spcBef>
            </a:pPr>
          </a:p>
        </p:txBody>
      </p:sp>
      <p:sp>
        <p:nvSpPr>
          <p:cNvPr name="TextBox 17" id="17"/>
          <p:cNvSpPr txBox="true"/>
          <p:nvPr/>
        </p:nvSpPr>
        <p:spPr>
          <a:xfrm rot="0">
            <a:off x="8123405" y="2965399"/>
            <a:ext cx="3057287" cy="402336"/>
          </a:xfrm>
          <a:prstGeom prst="rect">
            <a:avLst/>
          </a:prstGeom>
        </p:spPr>
        <p:txBody>
          <a:bodyPr anchor="t" rtlCol="false" tIns="0" lIns="0" bIns="0" rIns="0">
            <a:spAutoFit/>
          </a:bodyPr>
          <a:lstStyle/>
          <a:p>
            <a:pPr algn="ctr">
              <a:lnSpc>
                <a:spcPts val="3402"/>
              </a:lnSpc>
              <a:spcBef>
                <a:spcPct val="0"/>
              </a:spcBef>
            </a:pPr>
            <a:r>
              <a:rPr lang="en-US" sz="2100">
                <a:solidFill>
                  <a:srgbClr val="FFFFFF"/>
                </a:solidFill>
                <a:latin typeface="Montserrat Bold"/>
              </a:rPr>
              <a:t>Model Interpretability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360466" y="2407337"/>
            <a:ext cx="21008932" cy="5472325"/>
            <a:chOff x="0" y="0"/>
            <a:chExt cx="5533217" cy="1441271"/>
          </a:xfrm>
        </p:grpSpPr>
        <p:sp>
          <p:nvSpPr>
            <p:cNvPr name="Freeform 4" id="4"/>
            <p:cNvSpPr/>
            <p:nvPr/>
          </p:nvSpPr>
          <p:spPr>
            <a:xfrm flipH="false" flipV="false" rot="0">
              <a:off x="0" y="0"/>
              <a:ext cx="5533217" cy="1441271"/>
            </a:xfrm>
            <a:custGeom>
              <a:avLst/>
              <a:gdLst/>
              <a:ahLst/>
              <a:cxnLst/>
              <a:rect r="r" b="b" t="t" l="l"/>
              <a:pathLst>
                <a:path h="1441271" w="5533217">
                  <a:moveTo>
                    <a:pt x="0" y="0"/>
                  </a:moveTo>
                  <a:lnTo>
                    <a:pt x="5533217" y="0"/>
                  </a:lnTo>
                  <a:lnTo>
                    <a:pt x="5533217" y="1441271"/>
                  </a:lnTo>
                  <a:lnTo>
                    <a:pt x="0" y="1441271"/>
                  </a:lnTo>
                  <a:close/>
                </a:path>
              </a:pathLst>
            </a:custGeom>
            <a:solidFill>
              <a:srgbClr val="53A9E2"/>
            </a:solidFill>
          </p:spPr>
        </p:sp>
        <p:sp>
          <p:nvSpPr>
            <p:cNvPr name="TextBox 5" id="5"/>
            <p:cNvSpPr txBox="true"/>
            <p:nvPr/>
          </p:nvSpPr>
          <p:spPr>
            <a:xfrm>
              <a:off x="0" y="-38100"/>
              <a:ext cx="5533217" cy="14793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60466" y="2634456"/>
            <a:ext cx="21008932" cy="5018088"/>
            <a:chOff x="0" y="0"/>
            <a:chExt cx="5533217" cy="1321636"/>
          </a:xfrm>
        </p:grpSpPr>
        <p:sp>
          <p:nvSpPr>
            <p:cNvPr name="Freeform 7" id="7"/>
            <p:cNvSpPr/>
            <p:nvPr/>
          </p:nvSpPr>
          <p:spPr>
            <a:xfrm flipH="false" flipV="false" rot="0">
              <a:off x="0" y="0"/>
              <a:ext cx="5533217" cy="1321636"/>
            </a:xfrm>
            <a:custGeom>
              <a:avLst/>
              <a:gdLst/>
              <a:ahLst/>
              <a:cxnLst/>
              <a:rect r="r" b="b" t="t" l="l"/>
              <a:pathLst>
                <a:path h="1321636" w="5533217">
                  <a:moveTo>
                    <a:pt x="0" y="0"/>
                  </a:moveTo>
                  <a:lnTo>
                    <a:pt x="5533217" y="0"/>
                  </a:lnTo>
                  <a:lnTo>
                    <a:pt x="5533217" y="1321636"/>
                  </a:lnTo>
                  <a:lnTo>
                    <a:pt x="0" y="1321636"/>
                  </a:lnTo>
                  <a:close/>
                </a:path>
              </a:pathLst>
            </a:custGeom>
            <a:solidFill>
              <a:srgbClr val="050A30"/>
            </a:solidFill>
          </p:spPr>
        </p:sp>
        <p:sp>
          <p:nvSpPr>
            <p:cNvPr name="TextBox 8" id="8"/>
            <p:cNvSpPr txBox="true"/>
            <p:nvPr/>
          </p:nvSpPr>
          <p:spPr>
            <a:xfrm>
              <a:off x="0" y="-38100"/>
              <a:ext cx="5533217" cy="135973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088658" y="2634456"/>
            <a:ext cx="8469775" cy="10392361"/>
          </a:xfrm>
          <a:custGeom>
            <a:avLst/>
            <a:gdLst/>
            <a:ahLst/>
            <a:cxnLst/>
            <a:rect r="r" b="b" t="t" l="l"/>
            <a:pathLst>
              <a:path h="10392361" w="8469775">
                <a:moveTo>
                  <a:pt x="0" y="0"/>
                </a:moveTo>
                <a:lnTo>
                  <a:pt x="8469775" y="0"/>
                </a:lnTo>
                <a:lnTo>
                  <a:pt x="8469775" y="10392362"/>
                </a:lnTo>
                <a:lnTo>
                  <a:pt x="0" y="10392362"/>
                </a:lnTo>
                <a:lnTo>
                  <a:pt x="0" y="0"/>
                </a:lnTo>
                <a:close/>
              </a:path>
            </a:pathLst>
          </a:custGeom>
          <a:blipFill>
            <a:blip r:embed="rId3"/>
            <a:stretch>
              <a:fillRect l="0" t="0" r="0" b="0"/>
            </a:stretch>
          </a:blipFill>
        </p:spPr>
      </p:sp>
      <p:sp>
        <p:nvSpPr>
          <p:cNvPr name="TextBox 10" id="10"/>
          <p:cNvSpPr txBox="true"/>
          <p:nvPr/>
        </p:nvSpPr>
        <p:spPr>
          <a:xfrm rot="0">
            <a:off x="1698533" y="3138932"/>
            <a:ext cx="7871141" cy="1924050"/>
          </a:xfrm>
          <a:prstGeom prst="rect">
            <a:avLst/>
          </a:prstGeom>
        </p:spPr>
        <p:txBody>
          <a:bodyPr anchor="t" rtlCol="false" tIns="0" lIns="0" bIns="0" rIns="0">
            <a:spAutoFit/>
          </a:bodyPr>
          <a:lstStyle/>
          <a:p>
            <a:pPr algn="ctr">
              <a:lnSpc>
                <a:spcPts val="15000"/>
              </a:lnSpc>
            </a:pPr>
            <a:r>
              <a:rPr lang="en-US" sz="12500">
                <a:solidFill>
                  <a:srgbClr val="FAC44A"/>
                </a:solidFill>
                <a:latin typeface="Squada One"/>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63500" y="3056847"/>
            <a:ext cx="14761000" cy="5668167"/>
            <a:chOff x="0" y="0"/>
            <a:chExt cx="4365650" cy="1676393"/>
          </a:xfrm>
        </p:grpSpPr>
        <p:sp>
          <p:nvSpPr>
            <p:cNvPr name="Freeform 4" id="4"/>
            <p:cNvSpPr/>
            <p:nvPr/>
          </p:nvSpPr>
          <p:spPr>
            <a:xfrm flipH="false" flipV="false" rot="0">
              <a:off x="0" y="0"/>
              <a:ext cx="4365650" cy="1676393"/>
            </a:xfrm>
            <a:custGeom>
              <a:avLst/>
              <a:gdLst/>
              <a:ahLst/>
              <a:cxnLst/>
              <a:rect r="r" b="b" t="t" l="l"/>
              <a:pathLst>
                <a:path h="1676393" w="4365650">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365650"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062495" y="2191672"/>
            <a:ext cx="7964815" cy="1406906"/>
            <a:chOff x="0" y="0"/>
            <a:chExt cx="2355639" cy="416101"/>
          </a:xfrm>
        </p:grpSpPr>
        <p:sp>
          <p:nvSpPr>
            <p:cNvPr name="Freeform 7" id="7"/>
            <p:cNvSpPr/>
            <p:nvPr/>
          </p:nvSpPr>
          <p:spPr>
            <a:xfrm flipH="false" flipV="false" rot="0">
              <a:off x="0" y="0"/>
              <a:ext cx="2355639" cy="416101"/>
            </a:xfrm>
            <a:custGeom>
              <a:avLst/>
              <a:gdLst/>
              <a:ahLst/>
              <a:cxnLst/>
              <a:rect r="r" b="b" t="t" l="l"/>
              <a:pathLst>
                <a:path h="416101" w="2355639">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355639"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2107463" y="4922614"/>
            <a:ext cx="14162764" cy="2100182"/>
          </a:xfrm>
          <a:custGeom>
            <a:avLst/>
            <a:gdLst/>
            <a:ahLst/>
            <a:cxnLst/>
            <a:rect r="r" b="b" t="t" l="l"/>
            <a:pathLst>
              <a:path h="2100182" w="14162764">
                <a:moveTo>
                  <a:pt x="0" y="0"/>
                </a:moveTo>
                <a:lnTo>
                  <a:pt x="14162764" y="0"/>
                </a:lnTo>
                <a:lnTo>
                  <a:pt x="14162764" y="2100182"/>
                </a:lnTo>
                <a:lnTo>
                  <a:pt x="0" y="2100182"/>
                </a:lnTo>
                <a:lnTo>
                  <a:pt x="0" y="0"/>
                </a:lnTo>
                <a:close/>
              </a:path>
            </a:pathLst>
          </a:custGeom>
          <a:blipFill>
            <a:blip r:embed="rId3"/>
            <a:stretch>
              <a:fillRect l="0" t="0" r="0" b="0"/>
            </a:stretch>
          </a:blipFill>
        </p:spPr>
      </p:sp>
      <p:sp>
        <p:nvSpPr>
          <p:cNvPr name="TextBox 10" id="10"/>
          <p:cNvSpPr txBox="true"/>
          <p:nvPr/>
        </p:nvSpPr>
        <p:spPr>
          <a:xfrm rot="0">
            <a:off x="5407424" y="2164875"/>
            <a:ext cx="7274957" cy="1384300"/>
          </a:xfrm>
          <a:prstGeom prst="rect">
            <a:avLst/>
          </a:prstGeom>
        </p:spPr>
        <p:txBody>
          <a:bodyPr anchor="t" rtlCol="false" tIns="0" lIns="0" bIns="0" rIns="0">
            <a:spAutoFit/>
          </a:bodyPr>
          <a:lstStyle/>
          <a:p>
            <a:pPr algn="ctr">
              <a:lnSpc>
                <a:spcPts val="5599"/>
              </a:lnSpc>
            </a:pPr>
            <a:r>
              <a:rPr lang="en-US" sz="3999">
                <a:solidFill>
                  <a:srgbClr val="FFFFFF"/>
                </a:solidFill>
                <a:latin typeface="Montserrat Classic Bold"/>
              </a:rPr>
              <a:t>Define Predictive</a:t>
            </a:r>
          </a:p>
          <a:p>
            <a:pPr algn="ctr" marL="0" indent="0" lvl="0">
              <a:lnSpc>
                <a:spcPts val="5599"/>
              </a:lnSpc>
              <a:spcBef>
                <a:spcPct val="0"/>
              </a:spcBef>
            </a:pPr>
            <a:r>
              <a:rPr lang="en-US" sz="3999">
                <a:solidFill>
                  <a:srgbClr val="FFFFFF"/>
                </a:solidFill>
                <a:latin typeface="Montserrat Classic Bold"/>
              </a:rPr>
              <a:t>Analysis Case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63500" y="3056847"/>
            <a:ext cx="14761000" cy="5668167"/>
            <a:chOff x="0" y="0"/>
            <a:chExt cx="4365650" cy="1676393"/>
          </a:xfrm>
        </p:grpSpPr>
        <p:sp>
          <p:nvSpPr>
            <p:cNvPr name="Freeform 4" id="4"/>
            <p:cNvSpPr/>
            <p:nvPr/>
          </p:nvSpPr>
          <p:spPr>
            <a:xfrm flipH="false" flipV="false" rot="0">
              <a:off x="0" y="0"/>
              <a:ext cx="4365650" cy="1676393"/>
            </a:xfrm>
            <a:custGeom>
              <a:avLst/>
              <a:gdLst/>
              <a:ahLst/>
              <a:cxnLst/>
              <a:rect r="r" b="b" t="t" l="l"/>
              <a:pathLst>
                <a:path h="1676393" w="4365650">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365650"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062495" y="2191672"/>
            <a:ext cx="7964815" cy="1406906"/>
            <a:chOff x="0" y="0"/>
            <a:chExt cx="2355639" cy="416101"/>
          </a:xfrm>
        </p:grpSpPr>
        <p:sp>
          <p:nvSpPr>
            <p:cNvPr name="Freeform 7" id="7"/>
            <p:cNvSpPr/>
            <p:nvPr/>
          </p:nvSpPr>
          <p:spPr>
            <a:xfrm flipH="false" flipV="false" rot="0">
              <a:off x="0" y="0"/>
              <a:ext cx="2355639" cy="416101"/>
            </a:xfrm>
            <a:custGeom>
              <a:avLst/>
              <a:gdLst/>
              <a:ahLst/>
              <a:cxnLst/>
              <a:rect r="r" b="b" t="t" l="l"/>
              <a:pathLst>
                <a:path h="416101" w="2355639">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355639"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9" id="9"/>
          <p:cNvSpPr txBox="true"/>
          <p:nvPr/>
        </p:nvSpPr>
        <p:spPr>
          <a:xfrm rot="0">
            <a:off x="5407424" y="2164875"/>
            <a:ext cx="7274957" cy="1384300"/>
          </a:xfrm>
          <a:prstGeom prst="rect">
            <a:avLst/>
          </a:prstGeom>
        </p:spPr>
        <p:txBody>
          <a:bodyPr anchor="t" rtlCol="false" tIns="0" lIns="0" bIns="0" rIns="0">
            <a:spAutoFit/>
          </a:bodyPr>
          <a:lstStyle/>
          <a:p>
            <a:pPr algn="ctr">
              <a:lnSpc>
                <a:spcPts val="5599"/>
              </a:lnSpc>
            </a:pPr>
            <a:r>
              <a:rPr lang="en-US" sz="3999">
                <a:solidFill>
                  <a:srgbClr val="FFFFFF"/>
                </a:solidFill>
                <a:latin typeface="Montserrat Classic Bold"/>
              </a:rPr>
              <a:t>Define Predictive</a:t>
            </a:r>
          </a:p>
          <a:p>
            <a:pPr algn="ctr" marL="0" indent="0" lvl="0">
              <a:lnSpc>
                <a:spcPts val="5599"/>
              </a:lnSpc>
              <a:spcBef>
                <a:spcPct val="0"/>
              </a:spcBef>
            </a:pPr>
            <a:r>
              <a:rPr lang="en-US" sz="3999">
                <a:solidFill>
                  <a:srgbClr val="FFFFFF"/>
                </a:solidFill>
                <a:latin typeface="Montserrat Classic Bold"/>
              </a:rPr>
              <a:t>Analysis Case</a:t>
            </a:r>
          </a:p>
        </p:txBody>
      </p:sp>
      <p:sp>
        <p:nvSpPr>
          <p:cNvPr name="TextBox 10" id="10"/>
          <p:cNvSpPr txBox="true"/>
          <p:nvPr/>
        </p:nvSpPr>
        <p:spPr>
          <a:xfrm rot="0">
            <a:off x="2819216" y="3560479"/>
            <a:ext cx="13705284" cy="4813935"/>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Montserrat Bold"/>
              </a:rPr>
              <a:t>Penjelasan Target</a:t>
            </a:r>
          </a:p>
          <a:p>
            <a:pPr>
              <a:lnSpc>
                <a:spcPts val="2940"/>
              </a:lnSpc>
              <a:spcBef>
                <a:spcPct val="0"/>
              </a:spcBef>
            </a:pPr>
            <a:r>
              <a:rPr lang="en-US" sz="2100">
                <a:solidFill>
                  <a:srgbClr val="FFFFFF"/>
                </a:solidFill>
                <a:latin typeface="Montserrat"/>
              </a:rPr>
              <a:t>- Memprediksi apakah pelanggan akan churn (1) atau tidak churn (0).</a:t>
            </a:r>
          </a:p>
          <a:p>
            <a:pPr>
              <a:lnSpc>
                <a:spcPts val="2940"/>
              </a:lnSpc>
              <a:spcBef>
                <a:spcPct val="0"/>
              </a:spcBef>
            </a:pPr>
          </a:p>
          <a:p>
            <a:pPr>
              <a:lnSpc>
                <a:spcPts val="2940"/>
              </a:lnSpc>
              <a:spcBef>
                <a:spcPct val="0"/>
              </a:spcBef>
            </a:pPr>
            <a:r>
              <a:rPr lang="en-US" sz="2100">
                <a:solidFill>
                  <a:srgbClr val="FFFFFF"/>
                </a:solidFill>
                <a:latin typeface="Montserrat Bold"/>
              </a:rPr>
              <a:t>Kesalahan dalam Konteks Churn Pelanggan</a:t>
            </a:r>
          </a:p>
          <a:p>
            <a:pPr>
              <a:lnSpc>
                <a:spcPts val="2940"/>
              </a:lnSpc>
              <a:spcBef>
                <a:spcPct val="0"/>
              </a:spcBef>
            </a:pPr>
            <a:r>
              <a:rPr lang="en-US" sz="2100">
                <a:solidFill>
                  <a:srgbClr val="FFFFFF"/>
                </a:solidFill>
                <a:latin typeface="Montserrat"/>
              </a:rPr>
              <a:t>- Kesalahan Tipe I (FP) membuang-buang sumber daya pada pelanggan yang puas.</a:t>
            </a:r>
          </a:p>
          <a:p>
            <a:pPr>
              <a:lnSpc>
                <a:spcPts val="2940"/>
              </a:lnSpc>
              <a:spcBef>
                <a:spcPct val="0"/>
              </a:spcBef>
            </a:pPr>
            <a:r>
              <a:rPr lang="en-US" sz="2100">
                <a:solidFill>
                  <a:srgbClr val="FFFFFF"/>
                </a:solidFill>
                <a:latin typeface="Montserrat"/>
              </a:rPr>
              <a:t>- Kesalahan Tipe II (FN) melewatkan peluang untuk mempertahankan pelanggan yang tidak puas.</a:t>
            </a:r>
          </a:p>
          <a:p>
            <a:pPr>
              <a:lnSpc>
                <a:spcPts val="2940"/>
              </a:lnSpc>
              <a:spcBef>
                <a:spcPct val="0"/>
              </a:spcBef>
            </a:pPr>
          </a:p>
          <a:p>
            <a:pPr>
              <a:lnSpc>
                <a:spcPts val="2940"/>
              </a:lnSpc>
              <a:spcBef>
                <a:spcPct val="0"/>
              </a:spcBef>
            </a:pPr>
            <a:r>
              <a:rPr lang="en-US" sz="2100">
                <a:solidFill>
                  <a:srgbClr val="FFFFFF"/>
                </a:solidFill>
                <a:latin typeface="Montserrat Bold"/>
              </a:rPr>
              <a:t>Pentingnya Kesalahan Tipe II (FN)</a:t>
            </a:r>
          </a:p>
          <a:p>
            <a:pPr>
              <a:lnSpc>
                <a:spcPts val="2940"/>
              </a:lnSpc>
              <a:spcBef>
                <a:spcPct val="0"/>
              </a:spcBef>
            </a:pPr>
            <a:r>
              <a:rPr lang="en-US" sz="2100">
                <a:solidFill>
                  <a:srgbClr val="FFFFFF"/>
                </a:solidFill>
                <a:latin typeface="Montserrat"/>
              </a:rPr>
              <a:t>- FN sangat penting karena mempertahankan pelanggan yang ada lebih hemat biaya.</a:t>
            </a:r>
          </a:p>
          <a:p>
            <a:pPr>
              <a:lnSpc>
                <a:spcPts val="2940"/>
              </a:lnSpc>
              <a:spcBef>
                <a:spcPct val="0"/>
              </a:spcBef>
            </a:pPr>
          </a:p>
          <a:p>
            <a:pPr>
              <a:lnSpc>
                <a:spcPts val="2940"/>
              </a:lnSpc>
              <a:spcBef>
                <a:spcPct val="0"/>
              </a:spcBef>
            </a:pPr>
            <a:r>
              <a:rPr lang="en-US" sz="2100">
                <a:solidFill>
                  <a:srgbClr val="FFFFFF"/>
                </a:solidFill>
                <a:latin typeface="Montserrat Bold"/>
              </a:rPr>
              <a:t>Metrik Evaluasi - Recall</a:t>
            </a:r>
          </a:p>
          <a:p>
            <a:pPr>
              <a:lnSpc>
                <a:spcPts val="2940"/>
              </a:lnSpc>
              <a:spcBef>
                <a:spcPct val="0"/>
              </a:spcBef>
            </a:pPr>
            <a:r>
              <a:rPr lang="en-US" sz="2100">
                <a:solidFill>
                  <a:srgbClr val="FFFFFF"/>
                </a:solidFill>
                <a:latin typeface="Montserrat"/>
              </a:rPr>
              <a:t>- Recall sangat penting untuk menangkap kasus churn dengan minimal kesalahan.</a:t>
            </a:r>
          </a:p>
          <a:p>
            <a:pPr>
              <a:lnSpc>
                <a:spcPts val="2940"/>
              </a:lnSpc>
              <a:spcBef>
                <a:spcPct val="0"/>
              </a:spcBef>
            </a:pPr>
            <a:r>
              <a:rPr lang="en-US" sz="2100">
                <a:solidFill>
                  <a:srgbClr val="FFFFFF"/>
                </a:solidFill>
                <a:latin typeface="Montserrat"/>
              </a:rPr>
              <a:t>- Mengutamakan mengurangi False Negatives untuk mengidentifikasi potensi churners secara efektif.</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70464" y="3088958"/>
            <a:ext cx="13547072" cy="33280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1. Penyederhanaan Nilai Unik Kolom Teknis Dukungan (TechSupport):</a:t>
            </a:r>
          </a:p>
          <a:p>
            <a:pPr algn="just">
              <a:lnSpc>
                <a:spcPts val="2940"/>
              </a:lnSpc>
            </a:pPr>
            <a:r>
              <a:rPr lang="en-US" sz="2100">
                <a:solidFill>
                  <a:srgbClr val="FFFFFF"/>
                </a:solidFill>
                <a:latin typeface="Montserrat"/>
              </a:rPr>
              <a:t>Dalam kolom Dukungan Teknis (TechSupport), nilai-nilai khusus seperti 'Tidak ada layanan telepon' dan 'Tidak ada layanan internet' telah disederhanakan menjadi 'Tidak' untuk mempermudah pemahaman data dan menghindari kebingungan dalam interpretasi.</a:t>
            </a:r>
          </a:p>
          <a:p>
            <a:pPr algn="just">
              <a:lnSpc>
                <a:spcPts val="2940"/>
              </a:lnSpc>
            </a:pPr>
          </a:p>
          <a:p>
            <a:pPr algn="just">
              <a:lnSpc>
                <a:spcPts val="2940"/>
              </a:lnSpc>
            </a:pPr>
            <a:r>
              <a:rPr lang="en-US" sz="2100">
                <a:solidFill>
                  <a:srgbClr val="FFFFFF"/>
                </a:solidFill>
                <a:latin typeface="Montserrat Bold"/>
              </a:rPr>
              <a:t>2. Penanganan Data Ganda (Duplicate Data):</a:t>
            </a:r>
          </a:p>
          <a:p>
            <a:pPr algn="just">
              <a:lnSpc>
                <a:spcPts val="2940"/>
              </a:lnSpc>
            </a:pPr>
            <a:r>
              <a:rPr lang="en-US" sz="2100">
                <a:solidFill>
                  <a:srgbClr val="FFFFFF"/>
                </a:solidFill>
                <a:latin typeface="Montserrat"/>
              </a:rPr>
              <a:t>Karena persentase duplicate data dalam dataset sangat rendah, sekitar 0,02%, keputusan diambil untuk menghapus duplicate data merupakan solusi yang terbaik.</a:t>
            </a:r>
          </a:p>
          <a:p>
            <a:pPr algn="just">
              <a:lnSpc>
                <a:spcPts val="2940"/>
              </a:lnSpc>
            </a:pPr>
            <a:r>
              <a:rPr lang="en-US" sz="2100">
                <a:solidFill>
                  <a:srgbClr val="FFFFFF"/>
                </a:solidFill>
                <a:latin typeface="Montserrat Semi-Bold"/>
              </a:rPr>
              <a:t>   </a:t>
            </a:r>
          </a:p>
        </p:txBody>
      </p:sp>
      <p:sp>
        <p:nvSpPr>
          <p:cNvPr name="Freeform 6" id="6"/>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176201" y="1776662"/>
            <a:ext cx="7935597" cy="6889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DATA CHECKING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70464" y="2608195"/>
            <a:ext cx="12542245" cy="258508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3. Pengecekan Outlier</a:t>
            </a:r>
          </a:p>
          <a:p>
            <a:pPr algn="just">
              <a:lnSpc>
                <a:spcPts val="2940"/>
              </a:lnSpc>
            </a:pPr>
            <a:r>
              <a:rPr lang="en-US" sz="2100">
                <a:solidFill>
                  <a:srgbClr val="FFFFFF"/>
                </a:solidFill>
                <a:latin typeface="Montserrat"/>
              </a:rPr>
              <a:t>Data dianggap sangat bersih dan tidak memiliki outlier. Hal ini meningkatkan kualitas dan keandalan dataset untuk analisis selanjutnya.</a:t>
            </a:r>
          </a:p>
          <a:p>
            <a:pPr algn="just">
              <a:lnSpc>
                <a:spcPts val="2940"/>
              </a:lnSpc>
            </a:pPr>
          </a:p>
          <a:p>
            <a:pPr algn="just">
              <a:lnSpc>
                <a:spcPts val="2940"/>
              </a:lnSpc>
            </a:pPr>
            <a:r>
              <a:rPr lang="en-US" sz="2100">
                <a:solidFill>
                  <a:srgbClr val="FFFFFF"/>
                </a:solidFill>
                <a:latin typeface="Montserrat Bold"/>
              </a:rPr>
              <a:t>4. Pengecekan Ketidakseimbangan Data</a:t>
            </a:r>
          </a:p>
          <a:p>
            <a:pPr algn="just">
              <a:lnSpc>
                <a:spcPts val="2940"/>
              </a:lnSpc>
            </a:pPr>
            <a:r>
              <a:rPr lang="en-US" sz="2100">
                <a:solidFill>
                  <a:srgbClr val="FFFFFF"/>
                </a:solidFill>
                <a:latin typeface="Montserrat"/>
              </a:rPr>
              <a:t>Dataset menunjukkan ketidakseimbangan, dengan mayoritas instansi berlabel 'No' dibandingkan 'Yes'</a:t>
            </a:r>
          </a:p>
        </p:txBody>
      </p:sp>
      <p:sp>
        <p:nvSpPr>
          <p:cNvPr name="Freeform 6" id="6"/>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6874217" y="5533525"/>
            <a:ext cx="3534740" cy="2891087"/>
          </a:xfrm>
          <a:custGeom>
            <a:avLst/>
            <a:gdLst/>
            <a:ahLst/>
            <a:cxnLst/>
            <a:rect r="r" b="b" t="t" l="l"/>
            <a:pathLst>
              <a:path h="2891087" w="3534740">
                <a:moveTo>
                  <a:pt x="0" y="0"/>
                </a:moveTo>
                <a:lnTo>
                  <a:pt x="3534739" y="0"/>
                </a:lnTo>
                <a:lnTo>
                  <a:pt x="3534739" y="2891088"/>
                </a:lnTo>
                <a:lnTo>
                  <a:pt x="0" y="2891088"/>
                </a:lnTo>
                <a:lnTo>
                  <a:pt x="0" y="0"/>
                </a:lnTo>
                <a:close/>
              </a:path>
            </a:pathLst>
          </a:custGeom>
          <a:blipFill>
            <a:blip r:embed="rId9"/>
            <a:stretch>
              <a:fillRect l="0" t="-18137" r="0" b="-11040"/>
            </a:stretch>
          </a:blipFill>
        </p:spPr>
      </p:sp>
      <p:sp>
        <p:nvSpPr>
          <p:cNvPr name="TextBox 9" id="9"/>
          <p:cNvSpPr txBox="true"/>
          <p:nvPr/>
        </p:nvSpPr>
        <p:spPr>
          <a:xfrm rot="0">
            <a:off x="5176201" y="1776662"/>
            <a:ext cx="7935597" cy="6889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DATA CHECKING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146385" y="584876"/>
            <a:ext cx="16112915" cy="9264926"/>
          </a:xfrm>
          <a:custGeom>
            <a:avLst/>
            <a:gdLst/>
            <a:ahLst/>
            <a:cxnLst/>
            <a:rect r="r" b="b" t="t" l="l"/>
            <a:pathLst>
              <a:path h="9264926" w="16112915">
                <a:moveTo>
                  <a:pt x="0" y="0"/>
                </a:moveTo>
                <a:lnTo>
                  <a:pt x="16112915" y="0"/>
                </a:lnTo>
                <a:lnTo>
                  <a:pt x="16112915" y="9264926"/>
                </a:lnTo>
                <a:lnTo>
                  <a:pt x="0" y="926492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276" y="63672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4173200" y="-19501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912709" y="106612"/>
            <a:ext cx="2635782" cy="2359025"/>
          </a:xfrm>
          <a:custGeom>
            <a:avLst/>
            <a:gdLst/>
            <a:ahLst/>
            <a:cxnLst/>
            <a:rect r="r" b="b" t="t" l="l"/>
            <a:pathLst>
              <a:path h="2359025" w="2635782">
                <a:moveTo>
                  <a:pt x="0" y="0"/>
                </a:moveTo>
                <a:lnTo>
                  <a:pt x="2635782" y="0"/>
                </a:lnTo>
                <a:lnTo>
                  <a:pt x="2635782" y="2359026"/>
                </a:lnTo>
                <a:lnTo>
                  <a:pt x="0" y="2359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176201" y="1776662"/>
            <a:ext cx="7935597" cy="688975"/>
          </a:xfrm>
          <a:prstGeom prst="rect">
            <a:avLst/>
          </a:prstGeom>
        </p:spPr>
        <p:txBody>
          <a:bodyPr anchor="t" rtlCol="false" tIns="0" lIns="0" bIns="0" rIns="0">
            <a:spAutoFit/>
          </a:bodyPr>
          <a:lstStyle/>
          <a:p>
            <a:pPr algn="ctr">
              <a:lnSpc>
                <a:spcPts val="5599"/>
              </a:lnSpc>
            </a:pPr>
            <a:r>
              <a:rPr lang="en-US" sz="3999">
                <a:solidFill>
                  <a:srgbClr val="FFFFFF"/>
                </a:solidFill>
                <a:latin typeface="Mokoto"/>
              </a:rPr>
              <a:t>DATA CHECKING</a:t>
            </a:r>
          </a:p>
        </p:txBody>
      </p:sp>
      <p:sp>
        <p:nvSpPr>
          <p:cNvPr name="TextBox 8" id="8"/>
          <p:cNvSpPr txBox="true"/>
          <p:nvPr/>
        </p:nvSpPr>
        <p:spPr>
          <a:xfrm rot="0">
            <a:off x="2304468" y="2919095"/>
            <a:ext cx="13796749" cy="2956560"/>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Montserrat Bold"/>
              </a:rPr>
              <a:t>5. </a:t>
            </a:r>
            <a:r>
              <a:rPr lang="en-US" sz="2100">
                <a:solidFill>
                  <a:srgbClr val="FFFFFF"/>
                </a:solidFill>
                <a:latin typeface="Montserrat Bold"/>
              </a:rPr>
              <a:t> Normalitas Data 'MonthlyCharges'</a:t>
            </a:r>
          </a:p>
          <a:p>
            <a:pPr>
              <a:lnSpc>
                <a:spcPts val="2940"/>
              </a:lnSpc>
              <a:spcBef>
                <a:spcPct val="0"/>
              </a:spcBef>
            </a:pPr>
            <a:r>
              <a:rPr lang="en-US" sz="2100">
                <a:solidFill>
                  <a:srgbClr val="FFFFFF"/>
                </a:solidFill>
                <a:latin typeface="Montserrat"/>
              </a:rPr>
              <a:t>   - Data 'MonthlyCharges' tidak normal (p &lt; 0,05).</a:t>
            </a:r>
          </a:p>
          <a:p>
            <a:pPr>
              <a:lnSpc>
                <a:spcPts val="2940"/>
              </a:lnSpc>
              <a:spcBef>
                <a:spcPct val="0"/>
              </a:spcBef>
            </a:pPr>
            <a:r>
              <a:rPr lang="en-US" sz="2100">
                <a:solidFill>
                  <a:srgbClr val="FFFFFF"/>
                </a:solidFill>
                <a:latin typeface="Montserrat"/>
              </a:rPr>
              <a:t>   - Kesimpulan: Distribusi 'MonthlyCharges' tidak normal.</a:t>
            </a:r>
          </a:p>
          <a:p>
            <a:pPr>
              <a:lnSpc>
                <a:spcPts val="2940"/>
              </a:lnSpc>
              <a:spcBef>
                <a:spcPct val="0"/>
              </a:spcBef>
            </a:pPr>
          </a:p>
          <a:p>
            <a:pPr>
              <a:lnSpc>
                <a:spcPts val="2940"/>
              </a:lnSpc>
              <a:spcBef>
                <a:spcPct val="0"/>
              </a:spcBef>
            </a:pPr>
            <a:r>
              <a:rPr lang="en-US" sz="2100">
                <a:solidFill>
                  <a:srgbClr val="FFFFFF"/>
                </a:solidFill>
                <a:latin typeface="Montserrat Bold"/>
              </a:rPr>
              <a:t>6. Pilihan Metode Scaling</a:t>
            </a:r>
          </a:p>
          <a:p>
            <a:pPr>
              <a:lnSpc>
                <a:spcPts val="2940"/>
              </a:lnSpc>
              <a:spcBef>
                <a:spcPct val="0"/>
              </a:spcBef>
            </a:pPr>
            <a:r>
              <a:rPr lang="en-US" sz="2100">
                <a:solidFill>
                  <a:srgbClr val="FFFFFF"/>
                </a:solidFill>
                <a:latin typeface="Montserrat"/>
              </a:rPr>
              <a:t>   - Disarankan menggunakan Robust Scaler karena tahan terhadap pencilan dan tidak membutuhkan normalitas data.</a:t>
            </a:r>
          </a:p>
          <a:p>
            <a:pPr>
              <a:lnSpc>
                <a:spcPts val="2940"/>
              </a:lnSpc>
              <a:spcBef>
                <a:spcPct val="0"/>
              </a:spcBef>
            </a:pPr>
            <a:r>
              <a:rPr lang="en-US" sz="2100">
                <a:solidFill>
                  <a:srgbClr val="FFFFFF"/>
                </a:solidFill>
                <a:latin typeface="Montserrat"/>
              </a:rPr>
              <a:t>   - Rekomendasi: Gunakan Robust Scaler untuk 'MonthlyCharges'.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4332932" y="1317518"/>
            <a:ext cx="7242648" cy="679450"/>
          </a:xfrm>
          <a:prstGeom prst="rect">
            <a:avLst/>
          </a:prstGeom>
        </p:spPr>
        <p:txBody>
          <a:bodyPr anchor="t" rtlCol="false" tIns="0" lIns="0" bIns="0" rIns="0">
            <a:spAutoFit/>
          </a:bodyPr>
          <a:lstStyle/>
          <a:p>
            <a:pPr algn="l" marL="0" indent="0" lvl="0">
              <a:lnSpc>
                <a:spcPts val="5599"/>
              </a:lnSpc>
              <a:spcBef>
                <a:spcPct val="0"/>
              </a:spcBef>
            </a:pPr>
            <a:r>
              <a:rPr lang="en-US" sz="3999">
                <a:solidFill>
                  <a:srgbClr val="FFFFFF"/>
                </a:solidFill>
                <a:latin typeface="Montserrat Classic Bold"/>
              </a:rPr>
              <a:t>Explarotory Data Analysis</a:t>
            </a:r>
          </a:p>
        </p:txBody>
      </p:sp>
      <p:sp>
        <p:nvSpPr>
          <p:cNvPr name="TextBox 7" id="7"/>
          <p:cNvSpPr txBox="true"/>
          <p:nvPr/>
        </p:nvSpPr>
        <p:spPr>
          <a:xfrm rot="0">
            <a:off x="1210345" y="3646170"/>
            <a:ext cx="13487823" cy="2956560"/>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Montserrat"/>
              </a:rPr>
              <a:t>- Fokus utama dalam analisis churn adalah fitur "tenure", yang mencatat jumlah bulan pelanggan telah menggunakan layanan perusahaan.</a:t>
            </a:r>
          </a:p>
          <a:p>
            <a:pPr>
              <a:lnSpc>
                <a:spcPts val="2940"/>
              </a:lnSpc>
              <a:spcBef>
                <a:spcPct val="0"/>
              </a:spcBef>
            </a:pPr>
            <a:r>
              <a:rPr lang="en-US" sz="2100">
                <a:solidFill>
                  <a:srgbClr val="FFFFFF"/>
                </a:solidFill>
                <a:latin typeface="Montserrat"/>
              </a:rPr>
              <a:t>- Keputusan untuk menghapus pelanggan dengan tenur nol didasarkan pada asumsi bahwa mereka mungkin belum terlibat dalam hubungan yang signifikan dengan perusahaan.</a:t>
            </a:r>
          </a:p>
          <a:p>
            <a:pPr>
              <a:lnSpc>
                <a:spcPts val="2940"/>
              </a:lnSpc>
              <a:spcBef>
                <a:spcPct val="0"/>
              </a:spcBef>
            </a:pPr>
            <a:r>
              <a:rPr lang="en-US" sz="2100">
                <a:solidFill>
                  <a:srgbClr val="FFFFFF"/>
                </a:solidFill>
                <a:latin typeface="Montserrat"/>
              </a:rPr>
              <a:t>- Inklusi pelanggan dengan tenur nol mungkin tidak memberikan wawasan yang bermakna tentang perilaku churn.</a:t>
            </a:r>
          </a:p>
          <a:p>
            <a:pPr>
              <a:lnSpc>
                <a:spcPts val="2940"/>
              </a:lnSpc>
              <a:spcBef>
                <a:spcPct val="0"/>
              </a:spcBef>
            </a:pPr>
            <a:r>
              <a:rPr lang="en-US" sz="2100">
                <a:solidFill>
                  <a:srgbClr val="FFFFFF"/>
                </a:solidFill>
                <a:latin typeface="Montserrat"/>
              </a:rPr>
              <a:t>- Penghapusan pelanggan ini memungkinkan analisis yang lebih terfokus pada pelanggan yang telah memiliki hubungan yang lebih lama dengan perusahaan.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DAF-vcyUJFk</dc:identifier>
  <dcterms:modified xsi:type="dcterms:W3CDTF">2011-08-01T06:04:30Z</dcterms:modified>
  <cp:revision>1</cp:revision>
  <dc:title>Telco Company</dc:title>
</cp:coreProperties>
</file>